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6" r:id="rId2"/>
  </p:sldMasterIdLst>
  <p:notesMasterIdLst>
    <p:notesMasterId r:id="rId46"/>
  </p:notesMasterIdLst>
  <p:handoutMasterIdLst>
    <p:handoutMasterId r:id="rId47"/>
  </p:handoutMasterIdLst>
  <p:sldIdLst>
    <p:sldId id="265" r:id="rId3"/>
    <p:sldId id="341" r:id="rId4"/>
    <p:sldId id="359" r:id="rId5"/>
    <p:sldId id="342" r:id="rId6"/>
    <p:sldId id="360" r:id="rId7"/>
    <p:sldId id="343" r:id="rId8"/>
    <p:sldId id="361" r:id="rId9"/>
    <p:sldId id="362" r:id="rId10"/>
    <p:sldId id="363" r:id="rId11"/>
    <p:sldId id="364" r:id="rId12"/>
    <p:sldId id="368" r:id="rId13"/>
    <p:sldId id="369" r:id="rId14"/>
    <p:sldId id="370" r:id="rId15"/>
    <p:sldId id="371" r:id="rId16"/>
    <p:sldId id="372" r:id="rId17"/>
    <p:sldId id="373" r:id="rId18"/>
    <p:sldId id="374" r:id="rId19"/>
    <p:sldId id="375" r:id="rId20"/>
    <p:sldId id="344" r:id="rId21"/>
    <p:sldId id="376" r:id="rId22"/>
    <p:sldId id="377" r:id="rId23"/>
    <p:sldId id="378" r:id="rId24"/>
    <p:sldId id="389" r:id="rId25"/>
    <p:sldId id="379" r:id="rId26"/>
    <p:sldId id="380" r:id="rId27"/>
    <p:sldId id="381" r:id="rId28"/>
    <p:sldId id="382" r:id="rId29"/>
    <p:sldId id="383" r:id="rId30"/>
    <p:sldId id="390" r:id="rId31"/>
    <p:sldId id="391" r:id="rId32"/>
    <p:sldId id="392" r:id="rId33"/>
    <p:sldId id="393" r:id="rId34"/>
    <p:sldId id="345" r:id="rId35"/>
    <p:sldId id="394" r:id="rId36"/>
    <p:sldId id="346" r:id="rId37"/>
    <p:sldId id="347" r:id="rId38"/>
    <p:sldId id="348" r:id="rId39"/>
    <p:sldId id="349" r:id="rId40"/>
    <p:sldId id="396" r:id="rId41"/>
    <p:sldId id="400" r:id="rId42"/>
    <p:sldId id="401" r:id="rId43"/>
    <p:sldId id="395" r:id="rId44"/>
    <p:sldId id="330" r:id="rId4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93A1"/>
    <a:srgbClr val="686868"/>
    <a:srgbClr val="D1ECEE"/>
    <a:srgbClr val="B5B5B5"/>
    <a:srgbClr val="56CDE3"/>
    <a:srgbClr val="9D3020"/>
    <a:srgbClr val="F68140"/>
    <a:srgbClr val="7F7F7F"/>
    <a:srgbClr val="172028"/>
    <a:srgbClr val="FA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0"/>
    <p:restoredTop sz="88535" autoAdjust="0"/>
  </p:normalViewPr>
  <p:slideViewPr>
    <p:cSldViewPr snapToGrid="0" snapToObjects="1">
      <p:cViewPr>
        <p:scale>
          <a:sx n="80" d="100"/>
          <a:sy n="80" d="100"/>
        </p:scale>
        <p:origin x="1666" y="37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E74F2A-5CDD-2E42-B2BF-0C4E3B159787}" type="datetimeFigureOut">
              <a:rPr lang="en-US" smtClean="0"/>
              <a:t>1/19/2017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99B40A-9D10-E647-8492-3349D3145A6C}" type="slidenum">
              <a:rPr lang="en-US" smtClean="0"/>
              <a:t>‹#›</a:t>
            </a:fld>
            <a:endParaRPr lang="en-US"/>
          </a:p>
        </p:txBody>
      </p:sp>
    </p:spTree>
    <p:extLst>
      <p:ext uri="{BB962C8B-B14F-4D97-AF65-F5344CB8AC3E}">
        <p14:creationId xmlns:p14="http://schemas.microsoft.com/office/powerpoint/2010/main" val="1017193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743E9-E6BB-C848-890E-6E4A694DE6A1}" type="datetimeFigureOut">
              <a:rPr lang="en-US" smtClean="0"/>
              <a:t>1/19/2017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FB05-9945-7440-AB02-8B25BCDA8F58}" type="slidenum">
              <a:rPr lang="en-US" smtClean="0"/>
              <a:t>‹#›</a:t>
            </a:fld>
            <a:endParaRPr lang="en-US"/>
          </a:p>
        </p:txBody>
      </p:sp>
    </p:spTree>
    <p:extLst>
      <p:ext uri="{BB962C8B-B14F-4D97-AF65-F5344CB8AC3E}">
        <p14:creationId xmlns:p14="http://schemas.microsoft.com/office/powerpoint/2010/main" val="117296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a:t>
            </a:fld>
            <a:endParaRPr lang="en-US"/>
          </a:p>
        </p:txBody>
      </p:sp>
    </p:spTree>
    <p:extLst>
      <p:ext uri="{BB962C8B-B14F-4D97-AF65-F5344CB8AC3E}">
        <p14:creationId xmlns:p14="http://schemas.microsoft.com/office/powerpoint/2010/main" val="145268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12</a:t>
            </a:fld>
            <a:endParaRPr lang="en-US"/>
          </a:p>
        </p:txBody>
      </p:sp>
    </p:spTree>
    <p:extLst>
      <p:ext uri="{BB962C8B-B14F-4D97-AF65-F5344CB8AC3E}">
        <p14:creationId xmlns:p14="http://schemas.microsoft.com/office/powerpoint/2010/main" val="2634408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13</a:t>
            </a:fld>
            <a:endParaRPr lang="en-US"/>
          </a:p>
        </p:txBody>
      </p:sp>
    </p:spTree>
    <p:extLst>
      <p:ext uri="{BB962C8B-B14F-4D97-AF65-F5344CB8AC3E}">
        <p14:creationId xmlns:p14="http://schemas.microsoft.com/office/powerpoint/2010/main" val="2418191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14</a:t>
            </a:fld>
            <a:endParaRPr lang="en-US"/>
          </a:p>
        </p:txBody>
      </p:sp>
    </p:spTree>
    <p:extLst>
      <p:ext uri="{BB962C8B-B14F-4D97-AF65-F5344CB8AC3E}">
        <p14:creationId xmlns:p14="http://schemas.microsoft.com/office/powerpoint/2010/main" val="1617913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15</a:t>
            </a:fld>
            <a:endParaRPr lang="en-US"/>
          </a:p>
        </p:txBody>
      </p:sp>
    </p:spTree>
    <p:extLst>
      <p:ext uri="{BB962C8B-B14F-4D97-AF65-F5344CB8AC3E}">
        <p14:creationId xmlns:p14="http://schemas.microsoft.com/office/powerpoint/2010/main" val="2466496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16</a:t>
            </a:fld>
            <a:endParaRPr lang="en-US"/>
          </a:p>
        </p:txBody>
      </p:sp>
    </p:spTree>
    <p:extLst>
      <p:ext uri="{BB962C8B-B14F-4D97-AF65-F5344CB8AC3E}">
        <p14:creationId xmlns:p14="http://schemas.microsoft.com/office/powerpoint/2010/main" val="3734988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17</a:t>
            </a:fld>
            <a:endParaRPr lang="en-US"/>
          </a:p>
        </p:txBody>
      </p:sp>
    </p:spTree>
    <p:extLst>
      <p:ext uri="{BB962C8B-B14F-4D97-AF65-F5344CB8AC3E}">
        <p14:creationId xmlns:p14="http://schemas.microsoft.com/office/powerpoint/2010/main" val="3363894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19</a:t>
            </a:fld>
            <a:endParaRPr lang="en-US"/>
          </a:p>
        </p:txBody>
      </p:sp>
    </p:spTree>
    <p:extLst>
      <p:ext uri="{BB962C8B-B14F-4D97-AF65-F5344CB8AC3E}">
        <p14:creationId xmlns:p14="http://schemas.microsoft.com/office/powerpoint/2010/main" val="1934668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20</a:t>
            </a:fld>
            <a:endParaRPr lang="en-US"/>
          </a:p>
        </p:txBody>
      </p:sp>
    </p:spTree>
    <p:extLst>
      <p:ext uri="{BB962C8B-B14F-4D97-AF65-F5344CB8AC3E}">
        <p14:creationId xmlns:p14="http://schemas.microsoft.com/office/powerpoint/2010/main" val="1457161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21</a:t>
            </a:fld>
            <a:endParaRPr lang="en-US"/>
          </a:p>
        </p:txBody>
      </p:sp>
    </p:spTree>
    <p:extLst>
      <p:ext uri="{BB962C8B-B14F-4D97-AF65-F5344CB8AC3E}">
        <p14:creationId xmlns:p14="http://schemas.microsoft.com/office/powerpoint/2010/main" val="25468551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22</a:t>
            </a:fld>
            <a:endParaRPr lang="en-US"/>
          </a:p>
        </p:txBody>
      </p:sp>
    </p:spTree>
    <p:extLst>
      <p:ext uri="{BB962C8B-B14F-4D97-AF65-F5344CB8AC3E}">
        <p14:creationId xmlns:p14="http://schemas.microsoft.com/office/powerpoint/2010/main" val="1253112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2571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23</a:t>
            </a:fld>
            <a:endParaRPr lang="en-US"/>
          </a:p>
        </p:txBody>
      </p:sp>
    </p:spTree>
    <p:extLst>
      <p:ext uri="{BB962C8B-B14F-4D97-AF65-F5344CB8AC3E}">
        <p14:creationId xmlns:p14="http://schemas.microsoft.com/office/powerpoint/2010/main" val="1978719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24</a:t>
            </a:fld>
            <a:endParaRPr lang="en-US"/>
          </a:p>
        </p:txBody>
      </p:sp>
    </p:spTree>
    <p:extLst>
      <p:ext uri="{BB962C8B-B14F-4D97-AF65-F5344CB8AC3E}">
        <p14:creationId xmlns:p14="http://schemas.microsoft.com/office/powerpoint/2010/main" val="2332098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25</a:t>
            </a:fld>
            <a:endParaRPr lang="en-US"/>
          </a:p>
        </p:txBody>
      </p:sp>
    </p:spTree>
    <p:extLst>
      <p:ext uri="{BB962C8B-B14F-4D97-AF65-F5344CB8AC3E}">
        <p14:creationId xmlns:p14="http://schemas.microsoft.com/office/powerpoint/2010/main" val="3327529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26</a:t>
            </a:fld>
            <a:endParaRPr lang="en-US"/>
          </a:p>
        </p:txBody>
      </p:sp>
    </p:spTree>
    <p:extLst>
      <p:ext uri="{BB962C8B-B14F-4D97-AF65-F5344CB8AC3E}">
        <p14:creationId xmlns:p14="http://schemas.microsoft.com/office/powerpoint/2010/main" val="3439472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27</a:t>
            </a:fld>
            <a:endParaRPr lang="en-US"/>
          </a:p>
        </p:txBody>
      </p:sp>
    </p:spTree>
    <p:extLst>
      <p:ext uri="{BB962C8B-B14F-4D97-AF65-F5344CB8AC3E}">
        <p14:creationId xmlns:p14="http://schemas.microsoft.com/office/powerpoint/2010/main" val="34686707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28</a:t>
            </a:fld>
            <a:endParaRPr lang="en-US"/>
          </a:p>
        </p:txBody>
      </p:sp>
    </p:spTree>
    <p:extLst>
      <p:ext uri="{BB962C8B-B14F-4D97-AF65-F5344CB8AC3E}">
        <p14:creationId xmlns:p14="http://schemas.microsoft.com/office/powerpoint/2010/main" val="32766231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29</a:t>
            </a:fld>
            <a:endParaRPr lang="en-US"/>
          </a:p>
        </p:txBody>
      </p:sp>
    </p:spTree>
    <p:extLst>
      <p:ext uri="{BB962C8B-B14F-4D97-AF65-F5344CB8AC3E}">
        <p14:creationId xmlns:p14="http://schemas.microsoft.com/office/powerpoint/2010/main" val="18530094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30</a:t>
            </a:fld>
            <a:endParaRPr lang="en-US"/>
          </a:p>
        </p:txBody>
      </p:sp>
    </p:spTree>
    <p:extLst>
      <p:ext uri="{BB962C8B-B14F-4D97-AF65-F5344CB8AC3E}">
        <p14:creationId xmlns:p14="http://schemas.microsoft.com/office/powerpoint/2010/main" val="1866841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31</a:t>
            </a:fld>
            <a:endParaRPr lang="en-US"/>
          </a:p>
        </p:txBody>
      </p:sp>
    </p:spTree>
    <p:extLst>
      <p:ext uri="{BB962C8B-B14F-4D97-AF65-F5344CB8AC3E}">
        <p14:creationId xmlns:p14="http://schemas.microsoft.com/office/powerpoint/2010/main" val="4164989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32</a:t>
            </a:fld>
            <a:endParaRPr lang="en-US"/>
          </a:p>
        </p:txBody>
      </p:sp>
    </p:spTree>
    <p:extLst>
      <p:ext uri="{BB962C8B-B14F-4D97-AF65-F5344CB8AC3E}">
        <p14:creationId xmlns:p14="http://schemas.microsoft.com/office/powerpoint/2010/main" val="1280394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a:t>
            </a:fld>
            <a:endParaRPr lang="en-US"/>
          </a:p>
        </p:txBody>
      </p:sp>
    </p:spTree>
    <p:extLst>
      <p:ext uri="{BB962C8B-B14F-4D97-AF65-F5344CB8AC3E}">
        <p14:creationId xmlns:p14="http://schemas.microsoft.com/office/powerpoint/2010/main" val="1368443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33</a:t>
            </a:fld>
            <a:endParaRPr lang="en-US"/>
          </a:p>
        </p:txBody>
      </p:sp>
    </p:spTree>
    <p:extLst>
      <p:ext uri="{BB962C8B-B14F-4D97-AF65-F5344CB8AC3E}">
        <p14:creationId xmlns:p14="http://schemas.microsoft.com/office/powerpoint/2010/main" val="240197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35</a:t>
            </a:fld>
            <a:endParaRPr lang="en-US"/>
          </a:p>
        </p:txBody>
      </p:sp>
    </p:spTree>
    <p:extLst>
      <p:ext uri="{BB962C8B-B14F-4D97-AF65-F5344CB8AC3E}">
        <p14:creationId xmlns:p14="http://schemas.microsoft.com/office/powerpoint/2010/main" val="548965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36</a:t>
            </a:fld>
            <a:endParaRPr lang="en-US"/>
          </a:p>
        </p:txBody>
      </p:sp>
    </p:spTree>
    <p:extLst>
      <p:ext uri="{BB962C8B-B14F-4D97-AF65-F5344CB8AC3E}">
        <p14:creationId xmlns:p14="http://schemas.microsoft.com/office/powerpoint/2010/main" val="1701231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37</a:t>
            </a:fld>
            <a:endParaRPr lang="en-US"/>
          </a:p>
        </p:txBody>
      </p:sp>
    </p:spTree>
    <p:extLst>
      <p:ext uri="{BB962C8B-B14F-4D97-AF65-F5344CB8AC3E}">
        <p14:creationId xmlns:p14="http://schemas.microsoft.com/office/powerpoint/2010/main" val="4041743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38</a:t>
            </a:fld>
            <a:endParaRPr lang="en-US"/>
          </a:p>
        </p:txBody>
      </p:sp>
    </p:spTree>
    <p:extLst>
      <p:ext uri="{BB962C8B-B14F-4D97-AF65-F5344CB8AC3E}">
        <p14:creationId xmlns:p14="http://schemas.microsoft.com/office/powerpoint/2010/main" val="2192573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40</a:t>
            </a:fld>
            <a:endParaRPr lang="en-US"/>
          </a:p>
        </p:txBody>
      </p:sp>
    </p:spTree>
    <p:extLst>
      <p:ext uri="{BB962C8B-B14F-4D97-AF65-F5344CB8AC3E}">
        <p14:creationId xmlns:p14="http://schemas.microsoft.com/office/powerpoint/2010/main" val="25209980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41</a:t>
            </a:fld>
            <a:endParaRPr lang="en-US"/>
          </a:p>
        </p:txBody>
      </p:sp>
    </p:spTree>
    <p:extLst>
      <p:ext uri="{BB962C8B-B14F-4D97-AF65-F5344CB8AC3E}">
        <p14:creationId xmlns:p14="http://schemas.microsoft.com/office/powerpoint/2010/main" val="1832871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43</a:t>
            </a:fld>
            <a:endParaRPr lang="en-US"/>
          </a:p>
        </p:txBody>
      </p:sp>
    </p:spTree>
    <p:extLst>
      <p:ext uri="{BB962C8B-B14F-4D97-AF65-F5344CB8AC3E}">
        <p14:creationId xmlns:p14="http://schemas.microsoft.com/office/powerpoint/2010/main" val="1195909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6</a:t>
            </a:fld>
            <a:endParaRPr lang="en-US"/>
          </a:p>
        </p:txBody>
      </p:sp>
    </p:spTree>
    <p:extLst>
      <p:ext uri="{BB962C8B-B14F-4D97-AF65-F5344CB8AC3E}">
        <p14:creationId xmlns:p14="http://schemas.microsoft.com/office/powerpoint/2010/main" val="3334971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7</a:t>
            </a:fld>
            <a:endParaRPr lang="en-US"/>
          </a:p>
        </p:txBody>
      </p:sp>
    </p:spTree>
    <p:extLst>
      <p:ext uri="{BB962C8B-B14F-4D97-AF65-F5344CB8AC3E}">
        <p14:creationId xmlns:p14="http://schemas.microsoft.com/office/powerpoint/2010/main" val="4026255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8</a:t>
            </a:fld>
            <a:endParaRPr lang="en-US"/>
          </a:p>
        </p:txBody>
      </p:sp>
    </p:spTree>
    <p:extLst>
      <p:ext uri="{BB962C8B-B14F-4D97-AF65-F5344CB8AC3E}">
        <p14:creationId xmlns:p14="http://schemas.microsoft.com/office/powerpoint/2010/main" val="338412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9</a:t>
            </a:fld>
            <a:endParaRPr lang="en-US"/>
          </a:p>
        </p:txBody>
      </p:sp>
    </p:spTree>
    <p:extLst>
      <p:ext uri="{BB962C8B-B14F-4D97-AF65-F5344CB8AC3E}">
        <p14:creationId xmlns:p14="http://schemas.microsoft.com/office/powerpoint/2010/main" val="25573167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10</a:t>
            </a:fld>
            <a:endParaRPr lang="en-US"/>
          </a:p>
        </p:txBody>
      </p:sp>
    </p:spTree>
    <p:extLst>
      <p:ext uri="{BB962C8B-B14F-4D97-AF65-F5344CB8AC3E}">
        <p14:creationId xmlns:p14="http://schemas.microsoft.com/office/powerpoint/2010/main" val="6749948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11</a:t>
            </a:fld>
            <a:endParaRPr lang="en-US"/>
          </a:p>
        </p:txBody>
      </p:sp>
    </p:spTree>
    <p:extLst>
      <p:ext uri="{BB962C8B-B14F-4D97-AF65-F5344CB8AC3E}">
        <p14:creationId xmlns:p14="http://schemas.microsoft.com/office/powerpoint/2010/main" val="31972823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ALL Practices">
    <p:bg>
      <p:bgPr>
        <a:solidFill>
          <a:srgbClr val="172028"/>
        </a:solidFill>
        <a:effectLst/>
      </p:bgPr>
    </p:bg>
    <p:spTree>
      <p:nvGrpSpPr>
        <p:cNvPr id="1" name=""/>
        <p:cNvGrpSpPr/>
        <p:nvPr/>
      </p:nvGrpSpPr>
      <p:grpSpPr>
        <a:xfrm>
          <a:off x="0" y="0"/>
          <a:ext cx="0" cy="0"/>
          <a:chOff x="0" y="0"/>
          <a:chExt cx="0" cy="0"/>
        </a:xfrm>
      </p:grpSpPr>
      <p:pic>
        <p:nvPicPr>
          <p:cNvPr id="19" name="Picture 18" descr="pk_logo.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897022" y="937199"/>
            <a:ext cx="1349957" cy="1349957"/>
          </a:xfrm>
          <a:prstGeom prst="rect">
            <a:avLst/>
          </a:prstGeom>
        </p:spPr>
      </p:pic>
      <p:sp>
        <p:nvSpPr>
          <p:cNvPr id="26" name="TextBox 25"/>
          <p:cNvSpPr txBox="1"/>
          <p:nvPr userDrawn="1"/>
        </p:nvSpPr>
        <p:spPr>
          <a:xfrm>
            <a:off x="2426763" y="2565435"/>
            <a:ext cx="4290474" cy="461665"/>
          </a:xfrm>
          <a:prstGeom prst="rect">
            <a:avLst/>
          </a:prstGeom>
          <a:solidFill>
            <a:srgbClr val="6FA0A7">
              <a:alpha val="0"/>
            </a:srgbClr>
          </a:solidFill>
        </p:spPr>
        <p:txBody>
          <a:bodyPr wrap="square" rtlCol="0">
            <a:spAutoFit/>
          </a:bodyPr>
          <a:lstStyle/>
          <a:p>
            <a:pPr algn="ctr"/>
            <a:r>
              <a:rPr lang="en-US" sz="2400" dirty="0">
                <a:solidFill>
                  <a:schemeClr val="bg1">
                    <a:alpha val="30000"/>
                  </a:schemeClr>
                </a:solidFill>
                <a:latin typeface="Lato Light" charset="0"/>
                <a:ea typeface="Lato Light" charset="0"/>
                <a:cs typeface="Lato Light" charset="0"/>
              </a:rPr>
              <a:t>Innovative. Technology. Partner.</a:t>
            </a:r>
          </a:p>
        </p:txBody>
      </p:sp>
      <p:cxnSp>
        <p:nvCxnSpPr>
          <p:cNvPr id="27" name="Straight Connector 26"/>
          <p:cNvCxnSpPr/>
          <p:nvPr userDrawn="1"/>
        </p:nvCxnSpPr>
        <p:spPr>
          <a:xfrm flipV="1">
            <a:off x="1773575" y="382719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5393371" y="381267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7148393" y="380140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748884" y="381267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userDrawn="1"/>
        </p:nvGrpSpPr>
        <p:grpSpPr>
          <a:xfrm>
            <a:off x="426045" y="3736876"/>
            <a:ext cx="8161365" cy="1076422"/>
            <a:chOff x="568060" y="7430237"/>
            <a:chExt cx="10881820" cy="1435229"/>
          </a:xfrm>
        </p:grpSpPr>
        <p:pic>
          <p:nvPicPr>
            <p:cNvPr id="32" name="Picture 3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929708" y="7430237"/>
              <a:ext cx="1435229" cy="1435229"/>
            </a:xfrm>
            <a:prstGeom prst="rect">
              <a:avLst/>
            </a:prstGeom>
          </p:spPr>
        </p:pic>
        <p:pic>
          <p:nvPicPr>
            <p:cNvPr id="33" name="Picture 3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291356" y="7430237"/>
              <a:ext cx="1435229" cy="1435229"/>
            </a:xfrm>
            <a:prstGeom prst="rect">
              <a:avLst/>
            </a:prstGeom>
          </p:spPr>
        </p:pic>
        <p:pic>
          <p:nvPicPr>
            <p:cNvPr id="34" name="Picture 3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653004" y="7430237"/>
              <a:ext cx="1435229" cy="1435229"/>
            </a:xfrm>
            <a:prstGeom prst="rect">
              <a:avLst/>
            </a:prstGeom>
          </p:spPr>
        </p:pic>
        <p:pic>
          <p:nvPicPr>
            <p:cNvPr id="35" name="Picture 34"/>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014651" y="7430237"/>
              <a:ext cx="1435229" cy="1435229"/>
            </a:xfrm>
            <a:prstGeom prst="rect">
              <a:avLst/>
            </a:prstGeom>
          </p:spPr>
        </p:pic>
        <p:pic>
          <p:nvPicPr>
            <p:cNvPr id="36" name="Picture 35"/>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568060" y="7430237"/>
              <a:ext cx="1435229" cy="1435229"/>
            </a:xfrm>
            <a:prstGeom prst="rect">
              <a:avLst/>
            </a:prstGeom>
          </p:spPr>
        </p:pic>
      </p:grpSp>
    </p:spTree>
    <p:extLst>
      <p:ext uri="{BB962C8B-B14F-4D97-AF65-F5344CB8AC3E}">
        <p14:creationId xmlns:p14="http://schemas.microsoft.com/office/powerpoint/2010/main" val="968275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verview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131"/>
            <a:ext cx="9144000" cy="5163771"/>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294" y="-43131"/>
            <a:ext cx="9174294" cy="5177839"/>
          </a:xfrm>
          <a:prstGeom prst="rect">
            <a:avLst/>
          </a:prstGeom>
        </p:spPr>
      </p:pic>
      <p:sp>
        <p:nvSpPr>
          <p:cNvPr id="11" name="Rectangle 10"/>
          <p:cNvSpPr/>
          <p:nvPr userDrawn="1"/>
        </p:nvSpPr>
        <p:spPr>
          <a:xfrm>
            <a:off x="-30294" y="-57199"/>
            <a:ext cx="9174294" cy="5166360"/>
          </a:xfrm>
          <a:prstGeom prst="rect">
            <a:avLst/>
          </a:prstGeom>
          <a:gradFill>
            <a:gsLst>
              <a:gs pos="13000">
                <a:schemeClr val="tx1">
                  <a:alpha val="82000"/>
                </a:schemeClr>
              </a:gs>
              <a:gs pos="100000">
                <a:schemeClr val="tx1">
                  <a:alpha val="2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7165328"/>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verview 5">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2000"/>
            <a:extLst>
              <a:ext uri="{28A0092B-C50C-407E-A947-70E740481C1C}">
                <a14:useLocalDpi xmlns:a14="http://schemas.microsoft.com/office/drawing/2010/main"/>
              </a:ext>
            </a:extLst>
          </a:blip>
          <a:srcRect/>
          <a:stretch/>
        </p:blipFill>
        <p:spPr>
          <a:xfrm>
            <a:off x="0" y="-26895"/>
            <a:ext cx="9144001" cy="5136777"/>
          </a:xfrm>
          <a:prstGeom prst="rect">
            <a:avLst/>
          </a:prstGeom>
        </p:spPr>
      </p:pic>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51961"/>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verview 4">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88"/>
            <a:ext cx="9144000" cy="5102352"/>
          </a:xfrm>
          <a:prstGeom prst="rect">
            <a:avLst/>
          </a:prstGeom>
        </p:spPr>
      </p:pic>
      <p:sp>
        <p:nvSpPr>
          <p:cNvPr id="11" name="Rectangle 10"/>
          <p:cNvSpPr/>
          <p:nvPr userDrawn="1"/>
        </p:nvSpPr>
        <p:spPr>
          <a:xfrm rot="10800000">
            <a:off x="0" y="0"/>
            <a:ext cx="9144000" cy="5166360"/>
          </a:xfrm>
          <a:prstGeom prst="rect">
            <a:avLst/>
          </a:prstGeom>
          <a:gradFill>
            <a:gsLst>
              <a:gs pos="13000">
                <a:schemeClr val="tx1">
                  <a:alpha val="82000"/>
                </a:schemeClr>
              </a:gs>
              <a:gs pos="100000">
                <a:schemeClr val="tx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552573"/>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Name">
    <p:bg>
      <p:bgPr>
        <a:solidFill>
          <a:srgbClr val="686868"/>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37113" y="3761631"/>
            <a:ext cx="4929808" cy="757359"/>
          </a:xfrm>
          <a:prstGeom prst="rect">
            <a:avLst/>
          </a:prstGeom>
        </p:spPr>
        <p:txBody>
          <a:bodyPr anchor="ctr" anchorCtr="0">
            <a:normAutofit/>
          </a:bodyPr>
          <a:lstStyle>
            <a:lvl1pPr algn="r">
              <a:defRPr sz="2200">
                <a:solidFill>
                  <a:schemeClr val="bg1"/>
                </a:solidFill>
                <a:latin typeface="Lato" charset="0"/>
                <a:ea typeface="Lato" charset="0"/>
                <a:cs typeface="Lato" charset="0"/>
              </a:defRPr>
            </a:lvl1pPr>
          </a:lstStyle>
          <a:p>
            <a:r>
              <a:rPr lang="en-US" dirty="0"/>
              <a:t>Section Name</a:t>
            </a:r>
          </a:p>
        </p:txBody>
      </p:sp>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spTree>
    <p:extLst>
      <p:ext uri="{BB962C8B-B14F-4D97-AF65-F5344CB8AC3E}">
        <p14:creationId xmlns:p14="http://schemas.microsoft.com/office/powerpoint/2010/main" val="106560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K OVERVIEW!">
    <p:bg>
      <p:bgPr>
        <a:solidFill>
          <a:schemeClr val="bg1"/>
        </a:solidFill>
        <a:effectLst/>
      </p:bgPr>
    </p:bg>
    <p:spTree>
      <p:nvGrpSpPr>
        <p:cNvPr id="1" name=""/>
        <p:cNvGrpSpPr/>
        <p:nvPr/>
      </p:nvGrpSpPr>
      <p:grpSpPr>
        <a:xfrm>
          <a:off x="0" y="0"/>
          <a:ext cx="0" cy="0"/>
          <a:chOff x="0" y="0"/>
          <a:chExt cx="0" cy="0"/>
        </a:xfrm>
      </p:grpSpPr>
      <p:grpSp>
        <p:nvGrpSpPr>
          <p:cNvPr id="79" name="Group 78"/>
          <p:cNvGrpSpPr/>
          <p:nvPr userDrawn="1"/>
        </p:nvGrpSpPr>
        <p:grpSpPr>
          <a:xfrm>
            <a:off x="0" y="-5142310"/>
            <a:ext cx="9144000" cy="10284620"/>
            <a:chOff x="-1524000" y="-6856414"/>
            <a:chExt cx="12192000" cy="13712826"/>
          </a:xfrm>
          <a:solidFill>
            <a:srgbClr val="6FA0A7">
              <a:alpha val="0"/>
            </a:srgbClr>
          </a:solidFill>
        </p:grpSpPr>
        <p:grpSp>
          <p:nvGrpSpPr>
            <p:cNvPr id="80" name="Group 79"/>
            <p:cNvGrpSpPr/>
            <p:nvPr/>
          </p:nvGrpSpPr>
          <p:grpSpPr>
            <a:xfrm>
              <a:off x="0" y="-1"/>
              <a:ext cx="9144000" cy="6856413"/>
              <a:chOff x="0" y="-1"/>
              <a:chExt cx="9144000" cy="6856413"/>
            </a:xfrm>
            <a:grpFill/>
          </p:grpSpPr>
          <p:sp>
            <p:nvSpPr>
              <p:cNvPr id="85" name="Rectangle 84"/>
              <p:cNvSpPr/>
              <p:nvPr/>
            </p:nvSpPr>
            <p:spPr>
              <a:xfrm flipV="1">
                <a:off x="0" y="-1"/>
                <a:ext cx="9144000" cy="685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700" b="1" dirty="0">
                  <a:solidFill>
                    <a:srgbClr val="B5B5B5"/>
                  </a:solidFill>
                  <a:latin typeface="Calibri"/>
                  <a:cs typeface="Calibri"/>
                </a:endParaRPr>
              </a:p>
            </p:txBody>
          </p:sp>
          <p:sp>
            <p:nvSpPr>
              <p:cNvPr id="86" name="TextBox 85"/>
              <p:cNvSpPr txBox="1"/>
              <p:nvPr/>
            </p:nvSpPr>
            <p:spPr>
              <a:xfrm>
                <a:off x="758247" y="3477973"/>
                <a:ext cx="7627509" cy="677108"/>
              </a:xfrm>
              <a:prstGeom prst="rect">
                <a:avLst/>
              </a:prstGeom>
              <a:grpFill/>
            </p:spPr>
            <p:txBody>
              <a:bodyPr wrap="square" rtlCol="0">
                <a:spAutoFit/>
              </a:bodyPr>
              <a:lstStyle/>
              <a:p>
                <a:pPr algn="ctr"/>
                <a:r>
                  <a:rPr lang="en-US" sz="2700" dirty="0">
                    <a:solidFill>
                      <a:srgbClr val="56CDE3"/>
                    </a:solidFill>
                    <a:latin typeface="Helvetica Neue Thin" charset="0"/>
                    <a:ea typeface="Helvetica Neue Thin" charset="0"/>
                    <a:cs typeface="Helvetica Neue Thin" charset="0"/>
                  </a:rPr>
                  <a:t>Innovative. Technology. Partner.</a:t>
                </a:r>
              </a:p>
            </p:txBody>
          </p:sp>
        </p:grpSp>
        <p:sp>
          <p:nvSpPr>
            <p:cNvPr id="81" name="Rectangle 80"/>
            <p:cNvSpPr/>
            <p:nvPr/>
          </p:nvSpPr>
          <p:spPr>
            <a:xfrm flipV="1">
              <a:off x="-1524000" y="-6856414"/>
              <a:ext cx="12192000" cy="6856413"/>
            </a:xfrm>
            <a:prstGeom prst="rect">
              <a:avLst/>
            </a:prstGeom>
            <a:solidFill>
              <a:srgbClr val="17202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700" b="1" dirty="0">
                <a:solidFill>
                  <a:srgbClr val="B5B5B5"/>
                </a:solidFill>
                <a:latin typeface="Calibri"/>
                <a:cs typeface="Calibri"/>
              </a:endParaRPr>
            </a:p>
          </p:txBody>
        </p:sp>
        <p:grpSp>
          <p:nvGrpSpPr>
            <p:cNvPr id="82" name="Group 81"/>
            <p:cNvGrpSpPr/>
            <p:nvPr/>
          </p:nvGrpSpPr>
          <p:grpSpPr>
            <a:xfrm>
              <a:off x="3243013" y="-4717842"/>
              <a:ext cx="2678806" cy="2678804"/>
              <a:chOff x="3243013" y="2105895"/>
              <a:chExt cx="2678806" cy="2678804"/>
            </a:xfrm>
            <a:grpFill/>
          </p:grpSpPr>
          <p:sp>
            <p:nvSpPr>
              <p:cNvPr id="83" name="Freeform 82"/>
              <p:cNvSpPr/>
              <p:nvPr/>
            </p:nvSpPr>
            <p:spPr>
              <a:xfrm>
                <a:off x="3243013" y="2105895"/>
                <a:ext cx="2678806" cy="2678804"/>
              </a:xfrm>
              <a:custGeom>
                <a:avLst/>
                <a:gdLst>
                  <a:gd name="connsiteX0" fmla="*/ 0 w 856304"/>
                  <a:gd name="connsiteY0" fmla="*/ 428152 h 856304"/>
                  <a:gd name="connsiteX1" fmla="*/ 428152 w 856304"/>
                  <a:gd name="connsiteY1" fmla="*/ 0 h 856304"/>
                  <a:gd name="connsiteX2" fmla="*/ 856304 w 856304"/>
                  <a:gd name="connsiteY2" fmla="*/ 428152 h 856304"/>
                  <a:gd name="connsiteX3" fmla="*/ 428152 w 856304"/>
                  <a:gd name="connsiteY3" fmla="*/ 856304 h 856304"/>
                  <a:gd name="connsiteX4" fmla="*/ 0 w 856304"/>
                  <a:gd name="connsiteY4" fmla="*/ 428152 h 85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04" h="856304">
                    <a:moveTo>
                      <a:pt x="0" y="428152"/>
                    </a:moveTo>
                    <a:cubicBezTo>
                      <a:pt x="0" y="191690"/>
                      <a:pt x="191690" y="0"/>
                      <a:pt x="428152" y="0"/>
                    </a:cubicBezTo>
                    <a:cubicBezTo>
                      <a:pt x="664614" y="0"/>
                      <a:pt x="856304" y="191690"/>
                      <a:pt x="856304" y="428152"/>
                    </a:cubicBezTo>
                    <a:cubicBezTo>
                      <a:pt x="856304" y="664614"/>
                      <a:pt x="664614" y="856304"/>
                      <a:pt x="428152" y="856304"/>
                    </a:cubicBezTo>
                    <a:cubicBezTo>
                      <a:pt x="191690" y="856304"/>
                      <a:pt x="0" y="664614"/>
                      <a:pt x="0" y="428152"/>
                    </a:cubicBezTo>
                    <a:close/>
                  </a:path>
                </a:pathLst>
              </a:custGeom>
              <a:grpFill/>
              <a:ln w="222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900"/>
                  </a:spcAft>
                </a:pPr>
                <a:endParaRPr lang="en-US" sz="900" dirty="0">
                  <a:solidFill>
                    <a:srgbClr val="B5B5B5"/>
                  </a:solidFill>
                  <a:latin typeface="Helvetica Neue" charset="0"/>
                  <a:ea typeface="Helvetica Neue" charset="0"/>
                  <a:cs typeface="Helvetica Neue" charset="0"/>
                </a:endParaRPr>
              </a:p>
            </p:txBody>
          </p:sp>
          <p:sp>
            <p:nvSpPr>
              <p:cNvPr id="84" name="TextBox 83"/>
              <p:cNvSpPr txBox="1"/>
              <p:nvPr/>
            </p:nvSpPr>
            <p:spPr>
              <a:xfrm>
                <a:off x="3317173" y="3869114"/>
                <a:ext cx="2512743" cy="355653"/>
              </a:xfrm>
              <a:prstGeom prst="rect">
                <a:avLst/>
              </a:prstGeom>
              <a:grpFill/>
            </p:spPr>
            <p:txBody>
              <a:bodyPr wrap="square" rtlCol="0">
                <a:spAutoFit/>
              </a:bodyPr>
              <a:lstStyle/>
              <a:p>
                <a:pPr algn="ctr">
                  <a:lnSpc>
                    <a:spcPct val="150000"/>
                  </a:lnSpc>
                </a:pPr>
                <a:r>
                  <a:rPr lang="en-US" sz="800" dirty="0">
                    <a:solidFill>
                      <a:srgbClr val="56CDE3"/>
                    </a:solidFill>
                    <a:latin typeface="Helvetica Neue Thin" charset="0"/>
                    <a:ea typeface="Helvetica Neue Thin" charset="0"/>
                    <a:cs typeface="Helvetica Neue Thin" charset="0"/>
                  </a:rPr>
                  <a:t>Your connected technology partner.</a:t>
                </a:r>
              </a:p>
            </p:txBody>
          </p:sp>
        </p:grpSp>
      </p:grpSp>
      <p:pic>
        <p:nvPicPr>
          <p:cNvPr id="87" name="Picture 86" descr="pk_logo.png"/>
          <p:cNvPicPr>
            <a:picLocks noChangeAspect="1"/>
          </p:cNvPicPr>
          <p:nvPr userDrawn="1"/>
        </p:nvPicPr>
        <p:blipFill rotWithShape="1">
          <a:blip r:embed="rId2" cstate="screen">
            <a:alphaModFix/>
            <a:duotone>
              <a:prstClr val="black"/>
              <a:srgbClr val="686868">
                <a:tint val="45000"/>
                <a:satMod val="400000"/>
              </a:srgbClr>
            </a:duotone>
            <a:extLst>
              <a:ext uri="{28A0092B-C50C-407E-A947-70E740481C1C}">
                <a14:useLocalDpi xmlns:a14="http://schemas.microsoft.com/office/drawing/2010/main"/>
              </a:ext>
            </a:extLst>
          </a:blip>
          <a:srcRect l="-12628" r="-2545" b="-275"/>
          <a:stretch/>
        </p:blipFill>
        <p:spPr>
          <a:xfrm>
            <a:off x="4106695" y="-3587642"/>
            <a:ext cx="873728" cy="758619"/>
          </a:xfrm>
          <a:prstGeom prst="rect">
            <a:avLst/>
          </a:prstGeom>
        </p:spPr>
      </p:pic>
      <p:sp>
        <p:nvSpPr>
          <p:cNvPr id="88" name="Oval 87"/>
          <p:cNvSpPr/>
          <p:nvPr userDrawn="1"/>
        </p:nvSpPr>
        <p:spPr>
          <a:xfrm>
            <a:off x="2566300" y="596548"/>
            <a:ext cx="3986042" cy="3986042"/>
          </a:xfrm>
          <a:prstGeom prst="ellipse">
            <a:avLst/>
          </a:prstGeom>
          <a:solidFill>
            <a:schemeClr val="bg1">
              <a:lumMod val="50000"/>
              <a:lumOff val="50000"/>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a:endParaRPr lang="en-US" sz="700" b="1" dirty="0">
              <a:solidFill>
                <a:srgbClr val="B5B5B5"/>
              </a:solidFill>
              <a:latin typeface="Calibri"/>
              <a:cs typeface="Calibri"/>
            </a:endParaRPr>
          </a:p>
        </p:txBody>
      </p:sp>
      <p:sp>
        <p:nvSpPr>
          <p:cNvPr id="89" name="Rectangle 88"/>
          <p:cNvSpPr/>
          <p:nvPr userDrawn="1"/>
        </p:nvSpPr>
        <p:spPr>
          <a:xfrm flipV="1">
            <a:off x="-41888" y="-5151408"/>
            <a:ext cx="9144000" cy="5142310"/>
          </a:xfrm>
          <a:prstGeom prst="rect">
            <a:avLst/>
          </a:prstGeom>
          <a:solidFill>
            <a:schemeClr val="bg1">
              <a:lumMod val="50000"/>
              <a:lumOff val="50000"/>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a:endParaRPr lang="en-US" sz="700" b="1" dirty="0">
              <a:solidFill>
                <a:srgbClr val="B5B5B5"/>
              </a:solidFill>
              <a:latin typeface="Calibri"/>
              <a:cs typeface="Calibri"/>
            </a:endParaRPr>
          </a:p>
        </p:txBody>
      </p:sp>
      <p:grpSp>
        <p:nvGrpSpPr>
          <p:cNvPr id="90" name="Group 89"/>
          <p:cNvGrpSpPr/>
          <p:nvPr userDrawn="1"/>
        </p:nvGrpSpPr>
        <p:grpSpPr>
          <a:xfrm>
            <a:off x="1183729" y="280529"/>
            <a:ext cx="6636299" cy="261513"/>
            <a:chOff x="54301" y="241896"/>
            <a:chExt cx="7694569" cy="327745"/>
          </a:xfrm>
        </p:grpSpPr>
        <p:sp>
          <p:nvSpPr>
            <p:cNvPr id="91" name="TextBox 90"/>
            <p:cNvSpPr txBox="1"/>
            <p:nvPr/>
          </p:nvSpPr>
          <p:spPr>
            <a:xfrm>
              <a:off x="54301" y="280347"/>
              <a:ext cx="7440255" cy="289294"/>
            </a:xfrm>
            <a:prstGeom prst="rect">
              <a:avLst/>
            </a:prstGeom>
            <a:noFill/>
            <a:ln>
              <a:noFill/>
            </a:ln>
          </p:spPr>
          <p:txBody>
            <a:bodyPr wrap="square" rtlCol="0">
              <a:spAutoFit/>
            </a:bodyPr>
            <a:lstStyle/>
            <a:p>
              <a:pPr indent="361941">
                <a:tabLst>
                  <a:tab pos="1866854" algn="l"/>
                  <a:tab pos="3581311" algn="l"/>
                  <a:tab pos="5333867" algn="l"/>
                </a:tabLst>
              </a:pPr>
              <a:r>
                <a:rPr lang="en-US" sz="900" dirty="0">
                  <a:solidFill>
                    <a:srgbClr val="B5B5B5"/>
                  </a:solidFill>
                  <a:latin typeface="Helvetica Neue" charset="0"/>
                  <a:ea typeface="Helvetica Neue" charset="0"/>
                  <a:cs typeface="Helvetica Neue" charset="0"/>
                </a:rPr>
                <a:t>COLLOCATED	DISTRIBUTED	NEARSHORE	OFFSHORE</a:t>
              </a:r>
            </a:p>
          </p:txBody>
        </p:sp>
        <p:cxnSp>
          <p:nvCxnSpPr>
            <p:cNvPr id="92" name="Straight Connector 91"/>
            <p:cNvCxnSpPr/>
            <p:nvPr/>
          </p:nvCxnSpPr>
          <p:spPr>
            <a:xfrm>
              <a:off x="119773" y="241896"/>
              <a:ext cx="7629097" cy="19306"/>
            </a:xfrm>
            <a:prstGeom prst="line">
              <a:avLst/>
            </a:prstGeom>
            <a:ln>
              <a:solidFill>
                <a:srgbClr val="B5B5B5"/>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userDrawn="1"/>
        </p:nvGrpSpPr>
        <p:grpSpPr>
          <a:xfrm>
            <a:off x="1183726" y="59440"/>
            <a:ext cx="6817274" cy="369332"/>
            <a:chOff x="54300" y="-133955"/>
            <a:chExt cx="7719418" cy="462872"/>
          </a:xfrm>
        </p:grpSpPr>
        <p:sp>
          <p:nvSpPr>
            <p:cNvPr id="94" name="TextBox 93"/>
            <p:cNvSpPr txBox="1"/>
            <p:nvPr/>
          </p:nvSpPr>
          <p:spPr>
            <a:xfrm>
              <a:off x="54300" y="-133955"/>
              <a:ext cx="7719417" cy="462872"/>
            </a:xfrm>
            <a:prstGeom prst="rect">
              <a:avLst/>
            </a:prstGeom>
            <a:noFill/>
            <a:ln>
              <a:noFill/>
            </a:ln>
          </p:spPr>
          <p:txBody>
            <a:bodyPr wrap="square" rtlCol="0">
              <a:spAutoFit/>
            </a:bodyPr>
            <a:lstStyle/>
            <a:p>
              <a:pPr indent="361941">
                <a:tabLst>
                  <a:tab pos="2743132" algn="l"/>
                  <a:tab pos="5105273" algn="l"/>
                </a:tabLst>
              </a:pPr>
              <a:r>
                <a:rPr lang="en-US" sz="900" dirty="0">
                  <a:solidFill>
                    <a:srgbClr val="B5B5B5"/>
                  </a:solidFill>
                  <a:latin typeface="Helvetica Neue" charset="0"/>
                  <a:ea typeface="Helvetica Neue" charset="0"/>
                  <a:cs typeface="Helvetica Neue" charset="0"/>
                </a:rPr>
                <a:t>INNOVATION 	THOUGHT LEADERSHIP	CENTERS OF EXCELLENCE	</a:t>
              </a:r>
            </a:p>
          </p:txBody>
        </p:sp>
        <p:cxnSp>
          <p:nvCxnSpPr>
            <p:cNvPr id="95" name="Straight Connector 94"/>
            <p:cNvCxnSpPr/>
            <p:nvPr/>
          </p:nvCxnSpPr>
          <p:spPr>
            <a:xfrm>
              <a:off x="118901" y="144316"/>
              <a:ext cx="7654817" cy="17082"/>
            </a:xfrm>
            <a:prstGeom prst="line">
              <a:avLst/>
            </a:prstGeom>
            <a:ln>
              <a:solidFill>
                <a:srgbClr val="B5B5B5"/>
              </a:solidFill>
              <a:headEnd type="none"/>
              <a:tailEnd type="ova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2137027" y="498251"/>
            <a:ext cx="3023141" cy="1257972"/>
            <a:chOff x="2137026" y="498251"/>
            <a:chExt cx="3023141" cy="1257972"/>
          </a:xfrm>
        </p:grpSpPr>
        <p:grpSp>
          <p:nvGrpSpPr>
            <p:cNvPr id="97" name="Group 96"/>
            <p:cNvGrpSpPr/>
            <p:nvPr/>
          </p:nvGrpSpPr>
          <p:grpSpPr>
            <a:xfrm>
              <a:off x="2137026" y="498251"/>
              <a:ext cx="1959802" cy="589905"/>
              <a:chOff x="1325368" y="520905"/>
              <a:chExt cx="2613069" cy="786540"/>
            </a:xfrm>
          </p:grpSpPr>
          <p:sp>
            <p:nvSpPr>
              <p:cNvPr id="103" name="TextBox 5"/>
              <p:cNvSpPr txBox="1">
                <a:spLocks noChangeArrowheads="1"/>
              </p:cNvSpPr>
              <p:nvPr/>
            </p:nvSpPr>
            <p:spPr bwMode="auto">
              <a:xfrm>
                <a:off x="1325368" y="520905"/>
                <a:ext cx="2026506" cy="786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Mobile/Multi-Channel</a:t>
                </a:r>
              </a:p>
              <a:p>
                <a:pPr marL="0" indent="0" algn="r">
                  <a:spcAft>
                    <a:spcPts val="450"/>
                  </a:spcAft>
                </a:pPr>
                <a:r>
                  <a:rPr lang="en-US" altLang="en-US" sz="800" dirty="0">
                    <a:solidFill>
                      <a:srgbClr val="B5B5B5"/>
                    </a:solidFill>
                    <a:latin typeface="Helvetica Neue" charset="0"/>
                    <a:ea typeface="Helvetica Neue" charset="0"/>
                    <a:cs typeface="Helvetica Neue" charset="0"/>
                  </a:rPr>
                  <a:t>Experience Design</a:t>
                </a:r>
              </a:p>
              <a:p>
                <a:pPr marL="0" indent="0" algn="r">
                  <a:spcAft>
                    <a:spcPts val="450"/>
                  </a:spcAft>
                </a:pPr>
                <a:r>
                  <a:rPr lang="en-US" altLang="en-US" sz="800" dirty="0">
                    <a:solidFill>
                      <a:srgbClr val="B5B5B5"/>
                    </a:solidFill>
                    <a:latin typeface="Helvetica Neue" charset="0"/>
                    <a:ea typeface="Helvetica Neue" charset="0"/>
                    <a:cs typeface="Helvetica Neue" charset="0"/>
                  </a:rPr>
                  <a:t>Internet of Things (</a:t>
                </a:r>
                <a:r>
                  <a:rPr lang="en-US" altLang="en-US" sz="800" dirty="0" err="1">
                    <a:solidFill>
                      <a:srgbClr val="B5B5B5"/>
                    </a:solidFill>
                    <a:latin typeface="Helvetica Neue" charset="0"/>
                    <a:ea typeface="Helvetica Neue" charset="0"/>
                    <a:cs typeface="Helvetica Neue" charset="0"/>
                  </a:rPr>
                  <a:t>IoT</a:t>
                </a:r>
                <a:r>
                  <a:rPr lang="en-US" altLang="en-US" sz="800" dirty="0">
                    <a:solidFill>
                      <a:srgbClr val="B5B5B5"/>
                    </a:solidFill>
                    <a:latin typeface="Helvetica Neue" charset="0"/>
                    <a:ea typeface="Helvetica Neue" charset="0"/>
                    <a:cs typeface="Helvetica Neue" charset="0"/>
                  </a:rPr>
                  <a:t>)</a:t>
                </a:r>
              </a:p>
            </p:txBody>
          </p:sp>
          <p:grpSp>
            <p:nvGrpSpPr>
              <p:cNvPr id="104" name="Group 103"/>
              <p:cNvGrpSpPr/>
              <p:nvPr/>
            </p:nvGrpSpPr>
            <p:grpSpPr>
              <a:xfrm flipH="1">
                <a:off x="3351869" y="651967"/>
                <a:ext cx="586568" cy="525402"/>
                <a:chOff x="1685239" y="666765"/>
                <a:chExt cx="586568" cy="525402"/>
              </a:xfrm>
            </p:grpSpPr>
            <p:sp>
              <p:nvSpPr>
                <p:cNvPr id="105" name="Freeform 104"/>
                <p:cNvSpPr/>
                <p:nvPr/>
              </p:nvSpPr>
              <p:spPr>
                <a:xfrm flipV="1">
                  <a:off x="2058003" y="666765"/>
                  <a:ext cx="213804" cy="525402"/>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06" name="Straight Connector 105"/>
                <p:cNvCxnSpPr/>
                <p:nvPr/>
              </p:nvCxnSpPr>
              <p:spPr>
                <a:xfrm>
                  <a:off x="1685239" y="916787"/>
                  <a:ext cx="557527" cy="0"/>
                </a:xfrm>
                <a:prstGeom prst="line">
                  <a:avLst/>
                </a:pr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98" name="Group 97"/>
            <p:cNvGrpSpPr/>
            <p:nvPr/>
          </p:nvGrpSpPr>
          <p:grpSpPr>
            <a:xfrm>
              <a:off x="4062887" y="570312"/>
              <a:ext cx="1097280" cy="1185911"/>
              <a:chOff x="3893183" y="760418"/>
              <a:chExt cx="1463040" cy="1581214"/>
            </a:xfrm>
          </p:grpSpPr>
          <p:grpSp>
            <p:nvGrpSpPr>
              <p:cNvPr id="99" name="Group 98"/>
              <p:cNvGrpSpPr/>
              <p:nvPr/>
            </p:nvGrpSpPr>
            <p:grpSpPr>
              <a:xfrm>
                <a:off x="4135348" y="902044"/>
                <a:ext cx="908064" cy="1439588"/>
                <a:chOff x="4135348" y="902038"/>
                <a:chExt cx="908064" cy="1439588"/>
              </a:xfrm>
            </p:grpSpPr>
            <p:cxnSp>
              <p:nvCxnSpPr>
                <p:cNvPr id="101" name="Straight Connector 100"/>
                <p:cNvCxnSpPr/>
                <p:nvPr/>
              </p:nvCxnSpPr>
              <p:spPr>
                <a:xfrm rot="5400000">
                  <a:off x="4288072" y="2044818"/>
                  <a:ext cx="593616"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5348" y="902038"/>
                  <a:ext cx="908064" cy="795462"/>
                </a:xfrm>
                <a:prstGeom prst="rect">
                  <a:avLst/>
                </a:prstGeom>
                <a:noFill/>
              </p:spPr>
            </p:pic>
          </p:grpSp>
          <p:pic>
            <p:nvPicPr>
              <p:cNvPr id="100" name="Picture 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3183" y="760418"/>
                <a:ext cx="1463040" cy="416965"/>
              </a:xfrm>
              <a:prstGeom prst="rect">
                <a:avLst/>
              </a:prstGeom>
            </p:spPr>
          </p:pic>
        </p:grpSp>
      </p:grpSp>
      <p:grpSp>
        <p:nvGrpSpPr>
          <p:cNvPr id="107" name="Group 106"/>
          <p:cNvGrpSpPr/>
          <p:nvPr userDrawn="1"/>
        </p:nvGrpSpPr>
        <p:grpSpPr>
          <a:xfrm>
            <a:off x="5341794" y="806097"/>
            <a:ext cx="1570032" cy="1822679"/>
            <a:chOff x="5341794" y="806096"/>
            <a:chExt cx="1570032" cy="1822679"/>
          </a:xfrm>
        </p:grpSpPr>
        <p:grpSp>
          <p:nvGrpSpPr>
            <p:cNvPr id="108" name="Group 107"/>
            <p:cNvGrpSpPr/>
            <p:nvPr/>
          </p:nvGrpSpPr>
          <p:grpSpPr>
            <a:xfrm flipH="1">
              <a:off x="5341794" y="806096"/>
              <a:ext cx="1336404" cy="1093762"/>
              <a:chOff x="6562452" y="1400722"/>
              <a:chExt cx="1926602" cy="1458348"/>
            </a:xfrm>
          </p:grpSpPr>
          <p:grpSp>
            <p:nvGrpSpPr>
              <p:cNvPr id="113" name="Group 112"/>
              <p:cNvGrpSpPr/>
              <p:nvPr/>
            </p:nvGrpSpPr>
            <p:grpSpPr>
              <a:xfrm flipV="1">
                <a:off x="6562452" y="1563116"/>
                <a:ext cx="171252" cy="1295954"/>
                <a:chOff x="1113768" y="4146141"/>
                <a:chExt cx="119178" cy="1311903"/>
              </a:xfrm>
            </p:grpSpPr>
            <p:sp>
              <p:nvSpPr>
                <p:cNvPr id="115" name="Freeform 114"/>
                <p:cNvSpPr/>
                <p:nvPr/>
              </p:nvSpPr>
              <p:spPr>
                <a:xfrm>
                  <a:off x="1115217" y="4146141"/>
                  <a:ext cx="115263" cy="6794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sp>
              <p:nvSpPr>
                <p:cNvPr id="116" name="Freeform 115"/>
                <p:cNvSpPr/>
                <p:nvPr/>
              </p:nvSpPr>
              <p:spPr>
                <a:xfrm>
                  <a:off x="1113768" y="4511284"/>
                  <a:ext cx="119178" cy="946760"/>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sp>
              <p:nvSpPr>
                <p:cNvPr id="117" name="Freeform 116"/>
                <p:cNvSpPr/>
                <p:nvPr/>
              </p:nvSpPr>
              <p:spPr>
                <a:xfrm>
                  <a:off x="1115217" y="4271760"/>
                  <a:ext cx="115261" cy="9132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grpSp>
          <p:sp>
            <p:nvSpPr>
              <p:cNvPr id="114" name="TextBox 5"/>
              <p:cNvSpPr txBox="1">
                <a:spLocks noChangeArrowheads="1"/>
              </p:cNvSpPr>
              <p:nvPr/>
            </p:nvSpPr>
            <p:spPr bwMode="auto">
              <a:xfrm>
                <a:off x="6687514" y="1400722"/>
                <a:ext cx="1801540" cy="11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CI/CD</a:t>
                </a:r>
              </a:p>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Cloud Engineering</a:t>
                </a:r>
              </a:p>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Enterprise Test &amp; Assurance</a:t>
                </a:r>
              </a:p>
            </p:txBody>
          </p:sp>
        </p:grpSp>
        <p:grpSp>
          <p:nvGrpSpPr>
            <p:cNvPr id="109" name="Group 108"/>
            <p:cNvGrpSpPr/>
            <p:nvPr/>
          </p:nvGrpSpPr>
          <p:grpSpPr>
            <a:xfrm>
              <a:off x="5804917" y="1889627"/>
              <a:ext cx="1106909" cy="739148"/>
              <a:chOff x="6292100" y="3207070"/>
              <a:chExt cx="1475879" cy="985530"/>
            </a:xfrm>
          </p:grpSpPr>
          <p:pic>
            <p:nvPicPr>
              <p:cNvPr id="111" name="Picture 1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6512" y="3598398"/>
                <a:ext cx="678313" cy="594202"/>
              </a:xfrm>
              <a:prstGeom prst="rect">
                <a:avLst/>
              </a:prstGeom>
            </p:spPr>
          </p:pic>
          <p:pic>
            <p:nvPicPr>
              <p:cNvPr id="112" name="Picture 1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2100" y="3207070"/>
                <a:ext cx="1475879" cy="420624"/>
              </a:xfrm>
              <a:prstGeom prst="rect">
                <a:avLst/>
              </a:prstGeom>
            </p:spPr>
          </p:pic>
        </p:grpSp>
        <p:cxnSp>
          <p:nvCxnSpPr>
            <p:cNvPr id="110" name="Straight Connector 109"/>
            <p:cNvCxnSpPr/>
            <p:nvPr/>
          </p:nvCxnSpPr>
          <p:spPr>
            <a:xfrm rot="9840000">
              <a:off x="5344192"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userDrawn="1"/>
        </p:nvGrpSpPr>
        <p:grpSpPr>
          <a:xfrm>
            <a:off x="1535814" y="1671382"/>
            <a:ext cx="2263472" cy="1643164"/>
            <a:chOff x="1535813" y="1671381"/>
            <a:chExt cx="2263472" cy="1643164"/>
          </a:xfrm>
        </p:grpSpPr>
        <p:grpSp>
          <p:nvGrpSpPr>
            <p:cNvPr id="119" name="Group 118"/>
            <p:cNvGrpSpPr/>
            <p:nvPr/>
          </p:nvGrpSpPr>
          <p:grpSpPr>
            <a:xfrm flipH="1">
              <a:off x="1535813" y="2535885"/>
              <a:ext cx="1285927" cy="778660"/>
              <a:chOff x="1517928" y="4248215"/>
              <a:chExt cx="2257102" cy="1038212"/>
            </a:xfrm>
          </p:grpSpPr>
          <p:grpSp>
            <p:nvGrpSpPr>
              <p:cNvPr id="126" name="Group 125"/>
              <p:cNvGrpSpPr/>
              <p:nvPr/>
            </p:nvGrpSpPr>
            <p:grpSpPr>
              <a:xfrm>
                <a:off x="1517928" y="4248215"/>
                <a:ext cx="117123" cy="873961"/>
                <a:chOff x="1014292" y="4444146"/>
                <a:chExt cx="117123" cy="873961"/>
              </a:xfrm>
            </p:grpSpPr>
            <p:sp>
              <p:nvSpPr>
                <p:cNvPr id="128" name="Freeform 127"/>
                <p:cNvSpPr/>
                <p:nvPr/>
              </p:nvSpPr>
              <p:spPr>
                <a:xfrm>
                  <a:off x="1014294" y="4444148"/>
                  <a:ext cx="117121" cy="381425"/>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sp>
              <p:nvSpPr>
                <p:cNvPr id="129" name="Freeform 128"/>
                <p:cNvSpPr/>
                <p:nvPr/>
              </p:nvSpPr>
              <p:spPr>
                <a:xfrm>
                  <a:off x="1014292" y="4511284"/>
                  <a:ext cx="115261" cy="80682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sp>
              <p:nvSpPr>
                <p:cNvPr id="130" name="Freeform 129"/>
                <p:cNvSpPr/>
                <p:nvPr/>
              </p:nvSpPr>
              <p:spPr>
                <a:xfrm>
                  <a:off x="1014294" y="4444146"/>
                  <a:ext cx="115259" cy="634438"/>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grpSp>
          <p:sp>
            <p:nvSpPr>
              <p:cNvPr id="127" name="TextBox 5"/>
              <p:cNvSpPr txBox="1">
                <a:spLocks noChangeArrowheads="1"/>
              </p:cNvSpPr>
              <p:nvPr/>
            </p:nvSpPr>
            <p:spPr bwMode="auto">
              <a:xfrm>
                <a:off x="1632415" y="4499888"/>
                <a:ext cx="2142615" cy="786539"/>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SAP</a:t>
                </a:r>
              </a:p>
              <a:p>
                <a:pPr marL="0" indent="0" algn="r">
                  <a:spcAft>
                    <a:spcPts val="450"/>
                  </a:spcAft>
                </a:pPr>
                <a:r>
                  <a:rPr lang="en-US" altLang="en-US" sz="800" dirty="0" err="1">
                    <a:solidFill>
                      <a:srgbClr val="B5B5B5"/>
                    </a:solidFill>
                    <a:latin typeface="Helvetica Neue" charset="0"/>
                    <a:ea typeface="Helvetica Neue" charset="0"/>
                    <a:cs typeface="Helvetica Neue" charset="0"/>
                  </a:rPr>
                  <a:t>Salesforce</a:t>
                </a:r>
                <a:endParaRPr lang="en-US" altLang="en-US" sz="800" dirty="0">
                  <a:solidFill>
                    <a:srgbClr val="B5B5B5"/>
                  </a:solidFill>
                  <a:latin typeface="Helvetica Neue" charset="0"/>
                  <a:ea typeface="Helvetica Neue" charset="0"/>
                  <a:cs typeface="Helvetica Neue" charset="0"/>
                </a:endParaRPr>
              </a:p>
              <a:p>
                <a:pPr marL="0" indent="0" algn="r">
                  <a:spcAft>
                    <a:spcPts val="450"/>
                  </a:spcAft>
                </a:pPr>
                <a:r>
                  <a:rPr lang="en-US" altLang="en-US" sz="800" dirty="0">
                    <a:solidFill>
                      <a:srgbClr val="B5B5B5"/>
                    </a:solidFill>
                    <a:latin typeface="Helvetica Neue" charset="0"/>
                    <a:ea typeface="Helvetica Neue" charset="0"/>
                    <a:cs typeface="Helvetica Neue" charset="0"/>
                  </a:rPr>
                  <a:t>Custom Solutions</a:t>
                </a:r>
              </a:p>
            </p:txBody>
          </p:sp>
        </p:grpSp>
        <p:grpSp>
          <p:nvGrpSpPr>
            <p:cNvPr id="120" name="Group 119"/>
            <p:cNvGrpSpPr/>
            <p:nvPr/>
          </p:nvGrpSpPr>
          <p:grpSpPr>
            <a:xfrm>
              <a:off x="2332969" y="1671381"/>
              <a:ext cx="1106909" cy="823655"/>
              <a:chOff x="1325368" y="3085250"/>
              <a:chExt cx="1475879" cy="1098206"/>
            </a:xfrm>
          </p:grpSpPr>
          <p:grpSp>
            <p:nvGrpSpPr>
              <p:cNvPr id="122" name="Group 121"/>
              <p:cNvGrpSpPr/>
              <p:nvPr/>
            </p:nvGrpSpPr>
            <p:grpSpPr>
              <a:xfrm>
                <a:off x="1674919" y="3560334"/>
                <a:ext cx="711326" cy="623122"/>
                <a:chOff x="1321624" y="3560334"/>
                <a:chExt cx="711326" cy="623122"/>
              </a:xfrm>
            </p:grpSpPr>
            <p:pic>
              <p:nvPicPr>
                <p:cNvPr id="124" name="Picture 1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1624" y="3560334"/>
                  <a:ext cx="711326" cy="623122"/>
                </a:xfrm>
                <a:prstGeom prst="rect">
                  <a:avLst/>
                </a:prstGeom>
              </p:spPr>
            </p:pic>
            <p:cxnSp>
              <p:nvCxnSpPr>
                <p:cNvPr id="125" name="Straight Connector 124"/>
                <p:cNvCxnSpPr/>
                <p:nvPr/>
              </p:nvCxnSpPr>
              <p:spPr>
                <a:xfrm>
                  <a:off x="1792456" y="3746912"/>
                  <a:ext cx="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368" y="3085250"/>
                <a:ext cx="1475879" cy="420624"/>
              </a:xfrm>
              <a:prstGeom prst="rect">
                <a:avLst/>
              </a:prstGeom>
              <a:noFill/>
              <a:ln>
                <a:noFill/>
              </a:ln>
            </p:spPr>
          </p:pic>
        </p:grpSp>
        <p:cxnSp>
          <p:nvCxnSpPr>
            <p:cNvPr id="121" name="Straight Connector 120"/>
            <p:cNvCxnSpPr/>
            <p:nvPr/>
          </p:nvCxnSpPr>
          <p:spPr>
            <a:xfrm rot="11760000" flipV="1">
              <a:off x="3354073"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userDrawn="1"/>
        </p:nvGrpSpPr>
        <p:grpSpPr>
          <a:xfrm>
            <a:off x="5111581" y="3195008"/>
            <a:ext cx="2417941" cy="1283943"/>
            <a:chOff x="5111580" y="3195008"/>
            <a:chExt cx="2417941" cy="1283943"/>
          </a:xfrm>
        </p:grpSpPr>
        <p:grpSp>
          <p:nvGrpSpPr>
            <p:cNvPr id="132" name="Group 131"/>
            <p:cNvGrpSpPr/>
            <p:nvPr/>
          </p:nvGrpSpPr>
          <p:grpSpPr>
            <a:xfrm>
              <a:off x="6270422" y="3579544"/>
              <a:ext cx="1259099" cy="577081"/>
              <a:chOff x="5234570" y="5452400"/>
              <a:chExt cx="1678799" cy="769442"/>
            </a:xfrm>
          </p:grpSpPr>
          <p:sp>
            <p:nvSpPr>
              <p:cNvPr id="137" name="TextBox 5"/>
              <p:cNvSpPr txBox="1">
                <a:spLocks noChangeArrowheads="1"/>
              </p:cNvSpPr>
              <p:nvPr/>
            </p:nvSpPr>
            <p:spPr bwMode="auto">
              <a:xfrm>
                <a:off x="5806470" y="5452400"/>
                <a:ext cx="1106899" cy="769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spcAft>
                    <a:spcPts val="450"/>
                  </a:spcAft>
                </a:pPr>
                <a:r>
                  <a:rPr lang="en-US" altLang="en-US" sz="800" dirty="0">
                    <a:solidFill>
                      <a:srgbClr val="B5B5B5"/>
                    </a:solidFill>
                    <a:latin typeface="Helvetica Neue" charset="0"/>
                    <a:ea typeface="Helvetica Neue" charset="0"/>
                    <a:cs typeface="Helvetica Neue" charset="0"/>
                  </a:rPr>
                  <a:t>Reporting</a:t>
                </a:r>
              </a:p>
              <a:p>
                <a:pPr marL="0" indent="0">
                  <a:spcAft>
                    <a:spcPts val="450"/>
                  </a:spcAft>
                </a:pPr>
                <a:r>
                  <a:rPr lang="en-US" altLang="en-US" sz="800" dirty="0">
                    <a:solidFill>
                      <a:srgbClr val="B5B5B5"/>
                    </a:solidFill>
                    <a:latin typeface="Helvetica Neue" charset="0"/>
                    <a:ea typeface="Helvetica Neue" charset="0"/>
                    <a:cs typeface="Helvetica Neue" charset="0"/>
                  </a:rPr>
                  <a:t>Operational</a:t>
                </a:r>
              </a:p>
              <a:p>
                <a:pPr marL="0" indent="0">
                  <a:spcAft>
                    <a:spcPts val="450"/>
                  </a:spcAft>
                </a:pPr>
                <a:r>
                  <a:rPr lang="en-US" altLang="en-US" sz="800" dirty="0">
                    <a:solidFill>
                      <a:srgbClr val="B5B5B5"/>
                    </a:solidFill>
                    <a:latin typeface="Helvetica Neue" charset="0"/>
                    <a:ea typeface="Helvetica Neue" charset="0"/>
                    <a:cs typeface="Helvetica Neue" charset="0"/>
                  </a:rPr>
                  <a:t>Predictive</a:t>
                </a:r>
              </a:p>
            </p:txBody>
          </p:sp>
          <p:grpSp>
            <p:nvGrpSpPr>
              <p:cNvPr id="138" name="Group 137"/>
              <p:cNvGrpSpPr/>
              <p:nvPr/>
            </p:nvGrpSpPr>
            <p:grpSpPr>
              <a:xfrm>
                <a:off x="5234570" y="5568749"/>
                <a:ext cx="586563" cy="500043"/>
                <a:chOff x="1685239" y="666765"/>
                <a:chExt cx="586563" cy="500043"/>
              </a:xfrm>
            </p:grpSpPr>
            <p:sp>
              <p:nvSpPr>
                <p:cNvPr id="139" name="Freeform 138"/>
                <p:cNvSpPr/>
                <p:nvPr/>
              </p:nvSpPr>
              <p:spPr>
                <a:xfrm flipV="1">
                  <a:off x="2100632" y="666765"/>
                  <a:ext cx="171170"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40" name="Straight Connector 139"/>
                <p:cNvCxnSpPr/>
                <p:nvPr/>
              </p:nvCxnSpPr>
              <p:spPr>
                <a:xfrm>
                  <a:off x="1685239" y="916787"/>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133" name="Group 132"/>
            <p:cNvGrpSpPr/>
            <p:nvPr/>
          </p:nvGrpSpPr>
          <p:grpSpPr>
            <a:xfrm>
              <a:off x="5111580" y="3604330"/>
              <a:ext cx="1106904" cy="874621"/>
              <a:chOff x="3906174" y="4755532"/>
              <a:chExt cx="1475872" cy="1166161"/>
            </a:xfrm>
          </p:grpSpPr>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6147" y="5107875"/>
                <a:ext cx="929014" cy="813818"/>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6174" y="4755532"/>
                <a:ext cx="1475872" cy="420624"/>
              </a:xfrm>
              <a:prstGeom prst="rect">
                <a:avLst/>
              </a:prstGeom>
            </p:spPr>
          </p:pic>
        </p:grpSp>
        <p:cxnSp>
          <p:nvCxnSpPr>
            <p:cNvPr id="134" name="Straight Connector 133"/>
            <p:cNvCxnSpPr/>
            <p:nvPr/>
          </p:nvCxnSpPr>
          <p:spPr>
            <a:xfrm rot="13500000">
              <a:off x="5017932"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userDrawn="1"/>
        </p:nvGrpSpPr>
        <p:grpSpPr>
          <a:xfrm>
            <a:off x="1900425" y="3417615"/>
            <a:ext cx="2237776" cy="1561045"/>
            <a:chOff x="1900425" y="3417614"/>
            <a:chExt cx="2237776" cy="1561045"/>
          </a:xfrm>
        </p:grpSpPr>
        <p:grpSp>
          <p:nvGrpSpPr>
            <p:cNvPr id="142" name="Group 141"/>
            <p:cNvGrpSpPr/>
            <p:nvPr/>
          </p:nvGrpSpPr>
          <p:grpSpPr>
            <a:xfrm>
              <a:off x="1900425" y="3417614"/>
              <a:ext cx="2237776" cy="1561045"/>
              <a:chOff x="1900425" y="3417614"/>
              <a:chExt cx="2237776" cy="1561045"/>
            </a:xfrm>
          </p:grpSpPr>
          <p:cxnSp>
            <p:nvCxnSpPr>
              <p:cNvPr id="145" name="Straight Connector 144"/>
              <p:cNvCxnSpPr/>
              <p:nvPr/>
            </p:nvCxnSpPr>
            <p:spPr>
              <a:xfrm>
                <a:off x="4138201" y="497865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8100000" flipV="1">
                <a:off x="3652217"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1900425" y="3849716"/>
                <a:ext cx="1342443" cy="577081"/>
                <a:chOff x="4414267" y="5675791"/>
                <a:chExt cx="1789926" cy="769442"/>
              </a:xfrm>
            </p:grpSpPr>
            <p:sp>
              <p:nvSpPr>
                <p:cNvPr id="148" name="TextBox 5"/>
                <p:cNvSpPr txBox="1">
                  <a:spLocks noChangeArrowheads="1"/>
                </p:cNvSpPr>
                <p:nvPr/>
              </p:nvSpPr>
              <p:spPr bwMode="auto">
                <a:xfrm>
                  <a:off x="4414267" y="5675791"/>
                  <a:ext cx="1287808" cy="769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API Gateways</a:t>
                  </a:r>
                </a:p>
                <a:p>
                  <a:pPr marL="0" indent="0" algn="r">
                    <a:spcAft>
                      <a:spcPts val="450"/>
                    </a:spcAft>
                  </a:pPr>
                  <a:r>
                    <a:rPr lang="en-US" altLang="en-US" sz="800" dirty="0">
                      <a:solidFill>
                        <a:srgbClr val="B5B5B5"/>
                      </a:solidFill>
                      <a:latin typeface="Helvetica Neue" charset="0"/>
                      <a:ea typeface="Helvetica Neue" charset="0"/>
                      <a:cs typeface="Helvetica Neue" charset="0"/>
                    </a:rPr>
                    <a:t>API Management</a:t>
                  </a:r>
                </a:p>
                <a:p>
                  <a:pPr marL="0" indent="0" algn="r">
                    <a:spcAft>
                      <a:spcPts val="450"/>
                    </a:spcAft>
                  </a:pPr>
                  <a:r>
                    <a:rPr lang="en-US" altLang="en-US" sz="800" dirty="0">
                      <a:solidFill>
                        <a:srgbClr val="B5B5B5"/>
                      </a:solidFill>
                      <a:latin typeface="Helvetica Neue" charset="0"/>
                      <a:ea typeface="Helvetica Neue" charset="0"/>
                      <a:cs typeface="Helvetica Neue" charset="0"/>
                    </a:rPr>
                    <a:t>B2B / B2C</a:t>
                  </a:r>
                </a:p>
              </p:txBody>
            </p:sp>
            <p:grpSp>
              <p:nvGrpSpPr>
                <p:cNvPr id="149" name="Group 148"/>
                <p:cNvGrpSpPr/>
                <p:nvPr/>
              </p:nvGrpSpPr>
              <p:grpSpPr>
                <a:xfrm>
                  <a:off x="5646666" y="5835680"/>
                  <a:ext cx="557527" cy="500043"/>
                  <a:chOff x="2097335" y="933696"/>
                  <a:chExt cx="557527" cy="500043"/>
                </a:xfrm>
              </p:grpSpPr>
              <p:sp>
                <p:nvSpPr>
                  <p:cNvPr id="150" name="Freeform 149"/>
                  <p:cNvSpPr/>
                  <p:nvPr/>
                </p:nvSpPr>
                <p:spPr>
                  <a:xfrm flipH="1" flipV="1">
                    <a:off x="2100632" y="933696"/>
                    <a:ext cx="171169"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51" name="Straight Connector 150"/>
                  <p:cNvCxnSpPr/>
                  <p:nvPr/>
                </p:nvCxnSpPr>
                <p:spPr>
                  <a:xfrm flipH="1">
                    <a:off x="2097335" y="1183718"/>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pic>
          <p:nvPicPr>
            <p:cNvPr id="143" name="Picture 14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226374" y="3975312"/>
              <a:ext cx="698556" cy="654476"/>
            </a:xfrm>
            <a:prstGeom prst="rect">
              <a:avLst/>
            </a:prstGeom>
          </p:spPr>
        </p:pic>
        <p:pic>
          <p:nvPicPr>
            <p:cNvPr id="144" name="Picture 1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89716" y="3631873"/>
              <a:ext cx="1019471" cy="276880"/>
            </a:xfrm>
            <a:prstGeom prst="rect">
              <a:avLst/>
            </a:prstGeom>
          </p:spPr>
        </p:pic>
      </p:grpSp>
      <p:sp>
        <p:nvSpPr>
          <p:cNvPr id="2" name="TextBox 1"/>
          <p:cNvSpPr txBox="1"/>
          <p:nvPr userDrawn="1"/>
        </p:nvSpPr>
        <p:spPr>
          <a:xfrm>
            <a:off x="6994687" y="5155073"/>
            <a:ext cx="2101857" cy="261610"/>
          </a:xfrm>
          <a:prstGeom prst="rect">
            <a:avLst/>
          </a:prstGeom>
          <a:noFill/>
        </p:spPr>
        <p:txBody>
          <a:bodyPr wrap="none" rtlCol="0">
            <a:spAutoFit/>
          </a:bodyPr>
          <a:lstStyle/>
          <a:p>
            <a:r>
              <a:rPr lang="en-US" sz="1100" i="1" dirty="0">
                <a:solidFill>
                  <a:srgbClr val="FF0000"/>
                </a:solidFill>
              </a:rPr>
              <a:t>CREATED</a:t>
            </a:r>
            <a:r>
              <a:rPr lang="en-US" sz="1100" i="1" baseline="0" dirty="0">
                <a:solidFill>
                  <a:srgbClr val="FF0000"/>
                </a:solidFill>
              </a:rPr>
              <a:t> IN MSTR TMP - 1/20/16</a:t>
            </a:r>
            <a:endParaRPr lang="en-US" sz="1100" i="1" dirty="0">
              <a:solidFill>
                <a:srgbClr val="FF0000"/>
              </a:solidFill>
            </a:endParaRPr>
          </a:p>
        </p:txBody>
      </p:sp>
    </p:spTree>
    <p:extLst>
      <p:ext uri="{BB962C8B-B14F-4D97-AF65-F5344CB8AC3E}">
        <p14:creationId xmlns:p14="http://schemas.microsoft.com/office/powerpoint/2010/main" val="17978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99969 " pathEditMode="relative" rAng="0" ptsTypes="AA">
                                      <p:cBhvr>
                                        <p:cTn id="6" dur="2000" fill="hold"/>
                                        <p:tgtEl>
                                          <p:spTgt spid="79"/>
                                        </p:tgtEl>
                                        <p:attrNameLst>
                                          <p:attrName>ppt_x</p:attrName>
                                          <p:attrName>ppt_y</p:attrName>
                                        </p:attrNameLst>
                                      </p:cBhvr>
                                      <p:rCtr x="0" y="49969"/>
                                    </p:animMotion>
                                  </p:childTnLst>
                                </p:cTn>
                              </p:par>
                              <p:par>
                                <p:cTn id="7" presetID="42" presetClass="path" presetSubtype="0" accel="50000" decel="50000" fill="hold" nodeType="withEffect">
                                  <p:stCondLst>
                                    <p:cond delay="0"/>
                                  </p:stCondLst>
                                  <p:childTnLst>
                                    <p:animMotion origin="layout" path="M -3.33333E-6 1.11111E-6 L -3.33333E-6 1.12708 " pathEditMode="relative" rAng="0" ptsTypes="AA">
                                      <p:cBhvr>
                                        <p:cTn id="8" dur="2000" fill="hold"/>
                                        <p:tgtEl>
                                          <p:spTgt spid="87"/>
                                        </p:tgtEl>
                                        <p:attrNameLst>
                                          <p:attrName>ppt_x</p:attrName>
                                          <p:attrName>ppt_y</p:attrName>
                                        </p:attrNameLst>
                                      </p:cBhvr>
                                      <p:rCtr x="0" y="56366"/>
                                    </p:animMotion>
                                  </p:childTnLst>
                                </p:cTn>
                              </p:par>
                              <p:par>
                                <p:cTn id="9" presetID="10"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par>
                                <p:cTn id="42" presetID="42" presetClass="path" presetSubtype="0" accel="50000" decel="50000" fill="hold" grpId="0" nodeType="withEffect">
                                  <p:stCondLst>
                                    <p:cond delay="0"/>
                                  </p:stCondLst>
                                  <p:childTnLst>
                                    <p:animMotion origin="layout" path="M 0 3.7037E-7 L 0 1.00255 " pathEditMode="relative" rAng="0" ptsTypes="AA">
                                      <p:cBhvr>
                                        <p:cTn id="43" dur="2000" fill="hold"/>
                                        <p:tgtEl>
                                          <p:spTgt spid="89"/>
                                        </p:tgtEl>
                                        <p:attrNameLst>
                                          <p:attrName>ppt_x</p:attrName>
                                          <p:attrName>ppt_y</p:attrName>
                                        </p:attrNameLst>
                                      </p:cBhvr>
                                      <p:rCtr x="0" y="50139"/>
                                    </p:animMotion>
                                  </p:childTnLst>
                                </p:cTn>
                              </p:par>
                              <p:par>
                                <p:cTn id="44" presetID="42" presetClass="path" presetSubtype="0" accel="50000" decel="50000" fill="hold" nodeType="withEffect">
                                  <p:stCondLst>
                                    <p:cond delay="0"/>
                                  </p:stCondLst>
                                  <p:childTnLst>
                                    <p:animMotion origin="layout" path="M 3.05556E-6 -0.05417 L 3.05556E-6 0.89769 " pathEditMode="relative" rAng="0" ptsTypes="AA">
                                      <p:cBhvr>
                                        <p:cTn id="45" dur="2000" fill="hold"/>
                                        <p:tgtEl>
                                          <p:spTgt spid="90"/>
                                        </p:tgtEl>
                                        <p:attrNameLst>
                                          <p:attrName>ppt_x</p:attrName>
                                          <p:attrName>ppt_y</p:attrName>
                                        </p:attrNameLst>
                                      </p:cBhvr>
                                      <p:rCtr x="0" y="47593"/>
                                    </p:animMotion>
                                  </p:childTnLst>
                                </p:cTn>
                              </p:par>
                              <p:par>
                                <p:cTn id="46" presetID="10" presetClass="entr" presetSubtype="0"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9"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10" name="Rectangle 9"/>
          <p:cNvSpPr/>
          <p:nvPr userDrawn="1"/>
        </p:nvSpPr>
        <p:spPr>
          <a:xfrm>
            <a:off x="4279392" y="521208"/>
            <a:ext cx="4765001" cy="409632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2" name="TextBox 11"/>
          <p:cNvSpPr txBox="1"/>
          <p:nvPr userDrawn="1"/>
        </p:nvSpPr>
        <p:spPr>
          <a:xfrm>
            <a:off x="256649" y="2432169"/>
            <a:ext cx="3757567" cy="2554545"/>
          </a:xfrm>
          <a:prstGeom prst="rect">
            <a:avLst/>
          </a:prstGeom>
          <a:noFill/>
        </p:spPr>
        <p:txBody>
          <a:bodyPr wrap="square" rtlCol="0">
            <a:spAutoFit/>
          </a:bodyPr>
          <a:lstStyle/>
          <a:p>
            <a:pPr>
              <a:lnSpc>
                <a:spcPct val="60000"/>
              </a:lnSpc>
            </a:pPr>
            <a:r>
              <a:rPr lang="en-US" sz="8000" dirty="0">
                <a:solidFill>
                  <a:prstClr val="white">
                    <a:lumMod val="95000"/>
                  </a:prstClr>
                </a:solidFill>
                <a:latin typeface="Calibri"/>
                <a:cs typeface="Calibri"/>
              </a:rPr>
              <a:t>what will be covered</a:t>
            </a:r>
            <a:endParaRPr lang="en-US" sz="1400" dirty="0">
              <a:solidFill>
                <a:prstClr val="white">
                  <a:lumMod val="95000"/>
                </a:prstClr>
              </a:solidFill>
              <a:latin typeface="Calibri"/>
              <a:cs typeface="Calibri"/>
            </a:endParaRPr>
          </a:p>
          <a:p>
            <a:endParaRPr lang="en-US" sz="1400" dirty="0">
              <a:solidFill>
                <a:prstClr val="black"/>
              </a:solidFill>
              <a:latin typeface="Calibri"/>
              <a:cs typeface="Calibri"/>
            </a:endParaRPr>
          </a:p>
        </p:txBody>
      </p:sp>
      <p:sp>
        <p:nvSpPr>
          <p:cNvPr id="24" name="Text Placeholder 23"/>
          <p:cNvSpPr>
            <a:spLocks noGrp="1"/>
          </p:cNvSpPr>
          <p:nvPr>
            <p:ph type="body" sz="quarter" idx="11"/>
          </p:nvPr>
        </p:nvSpPr>
        <p:spPr>
          <a:xfrm>
            <a:off x="4338781" y="546477"/>
            <a:ext cx="4625468" cy="4003441"/>
          </a:xfrm>
          <a:prstGeom prst="rect">
            <a:avLst/>
          </a:prstGeom>
        </p:spPr>
        <p:txBody>
          <a:bodyPr/>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75" indent="-16351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050">
                <a:solidFill>
                  <a:srgbClr val="686868"/>
                </a:solidFill>
                <a:latin typeface="Lato" charset="0"/>
                <a:ea typeface="Lato" charset="0"/>
                <a:cs typeface="Lato" charset="0"/>
              </a:defRPr>
            </a:lvl4pPr>
            <a:lvl5pPr>
              <a:defRPr sz="105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26" name="Group 25"/>
          <p:cNvGrpSpPr/>
          <p:nvPr userDrawn="1"/>
        </p:nvGrpSpPr>
        <p:grpSpPr>
          <a:xfrm>
            <a:off x="-156121" y="4716747"/>
            <a:ext cx="1536866" cy="334046"/>
            <a:chOff x="-210986" y="4668605"/>
            <a:chExt cx="1758357" cy="382188"/>
          </a:xfrm>
        </p:grpSpPr>
        <p:sp>
          <p:nvSpPr>
            <p:cNvPr id="27" name="Oval 26"/>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28" name="Oval 27"/>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29" name="Oval 28"/>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0" name="Oval 29"/>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1" name="Oval 30"/>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2" name="TextBox 31"/>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33" name="Straight Connector 32"/>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35"/>
          <p:cNvSpPr>
            <a:spLocks noGrp="1"/>
          </p:cNvSpPr>
          <p:nvPr>
            <p:ph type="body" sz="quarter" idx="14" hasCustomPrompt="1"/>
          </p:nvPr>
        </p:nvSpPr>
        <p:spPr>
          <a:xfrm>
            <a:off x="336550" y="920439"/>
            <a:ext cx="3678238" cy="287875"/>
          </a:xfrm>
          <a:prstGeom prst="rect">
            <a:avLst/>
          </a:prstGeom>
        </p:spPr>
        <p:txBody>
          <a:bodyPr/>
          <a:lstStyle>
            <a:lvl1pPr marL="171450" marR="0" indent="-171450" algn="l" defTabSz="685800" rtl="0" eaLnBrk="1" fontAlgn="auto" latinLnBrk="0" hangingPunct="1">
              <a:lnSpc>
                <a:spcPct val="100000"/>
              </a:lnSpc>
              <a:spcBef>
                <a:spcPts val="0"/>
              </a:spcBef>
              <a:spcAft>
                <a:spcPts val="600"/>
              </a:spcAft>
              <a:buClr>
                <a:srgbClr val="2E93A1"/>
              </a:buClr>
              <a:buSzTx/>
              <a:buFont typeface="Arial" charset="0"/>
              <a:buChar char="•"/>
              <a:tabLst/>
              <a:defRPr sz="1200">
                <a:solidFill>
                  <a:srgbClr val="686868"/>
                </a:solidFill>
                <a:latin typeface="Lato" charset="0"/>
                <a:ea typeface="Lato" charset="0"/>
                <a:cs typeface="Lato" charset="0"/>
              </a:defRPr>
            </a:lvl1pPr>
            <a:lvl2pPr marL="354013" indent="-177800">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Your Name, Title, Practice</a:t>
            </a:r>
          </a:p>
        </p:txBody>
      </p:sp>
      <p:sp>
        <p:nvSpPr>
          <p:cNvPr id="2" name="TextBox 1"/>
          <p:cNvSpPr txBox="1"/>
          <p:nvPr userDrawn="1"/>
        </p:nvSpPr>
        <p:spPr>
          <a:xfrm>
            <a:off x="336550" y="559499"/>
            <a:ext cx="3268059" cy="369332"/>
          </a:xfrm>
          <a:prstGeom prst="rect">
            <a:avLst/>
          </a:prstGeom>
          <a:noFill/>
        </p:spPr>
        <p:txBody>
          <a:bodyPr wrap="square" rtlCol="0">
            <a:spAutoFit/>
          </a:bodyPr>
          <a:lstStyle/>
          <a:p>
            <a:r>
              <a:rPr lang="en-US" sz="1800" dirty="0">
                <a:solidFill>
                  <a:srgbClr val="686868"/>
                </a:solidFill>
                <a:latin typeface="Lato" charset="0"/>
                <a:ea typeface="Lato" charset="0"/>
                <a:cs typeface="Lato" charset="0"/>
              </a:rPr>
              <a:t>ProKarma</a:t>
            </a:r>
            <a:r>
              <a:rPr lang="en-US" sz="1800" baseline="0" dirty="0">
                <a:solidFill>
                  <a:srgbClr val="686868"/>
                </a:solidFill>
                <a:latin typeface="Lato" charset="0"/>
                <a:ea typeface="Lato" charset="0"/>
                <a:cs typeface="Lato" charset="0"/>
              </a:rPr>
              <a:t> Team</a:t>
            </a:r>
            <a:endParaRPr lang="en-US" sz="1800" dirty="0">
              <a:solidFill>
                <a:srgbClr val="686868"/>
              </a:solidFill>
              <a:latin typeface="Lato" charset="0"/>
              <a:ea typeface="Lato" charset="0"/>
              <a:cs typeface="Lato" charset="0"/>
            </a:endParaRPr>
          </a:p>
        </p:txBody>
      </p:sp>
    </p:spTree>
    <p:extLst>
      <p:ext uri="{BB962C8B-B14F-4D97-AF65-F5344CB8AC3E}">
        <p14:creationId xmlns:p14="http://schemas.microsoft.com/office/powerpoint/2010/main" val="1213021646"/>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2" y="640079"/>
            <a:ext cx="8178248"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79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1" y="640079"/>
            <a:ext cx="4091221"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0"/>
          </p:nvPr>
        </p:nvSpPr>
        <p:spPr>
          <a:xfrm>
            <a:off x="4624515" y="640079"/>
            <a:ext cx="4149095"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67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820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No txt">
    <p:spTree>
      <p:nvGrpSpPr>
        <p:cNvPr id="1" name=""/>
        <p:cNvGrpSpPr/>
        <p:nvPr/>
      </p:nvGrpSpPr>
      <p:grpSpPr>
        <a:xfrm>
          <a:off x="0" y="0"/>
          <a:ext cx="0" cy="0"/>
          <a:chOff x="0" y="0"/>
          <a:chExt cx="0" cy="0"/>
        </a:xfrm>
      </p:grpSpPr>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7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resenation 1">
    <p:bg>
      <p:bgPr>
        <a:solidFill>
          <a:srgbClr val="172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3"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pic>
        <p:nvPicPr>
          <p:cNvPr id="9" name="Picture 8"/>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800942" y="4426860"/>
            <a:ext cx="1009846" cy="250600"/>
          </a:xfrm>
          <a:prstGeom prst="rect">
            <a:avLst/>
          </a:prstGeom>
        </p:spPr>
      </p:pic>
      <p:pic>
        <p:nvPicPr>
          <p:cNvPr id="10" name="Picture 9"/>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800943" y="534641"/>
            <a:ext cx="1009845" cy="248693"/>
          </a:xfrm>
          <a:prstGeom prst="rect">
            <a:avLst/>
          </a:prstGeom>
        </p:spPr>
      </p:pic>
      <p:pic>
        <p:nvPicPr>
          <p:cNvPr id="11" name="Picture 10"/>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7800942" y="3450108"/>
            <a:ext cx="720122" cy="259758"/>
          </a:xfrm>
          <a:prstGeom prst="rect">
            <a:avLst/>
          </a:prstGeom>
        </p:spPr>
      </p:pic>
      <p:pic>
        <p:nvPicPr>
          <p:cNvPr id="12" name="Picture 11"/>
          <p:cNvPicPr>
            <a:picLocks noChangeAspect="1"/>
          </p:cNvPicPr>
          <p:nvPr userDrawn="1"/>
        </p:nvPicPr>
        <p:blipFill>
          <a:blip r:embed="rId6" cstate="screen">
            <a:alphaModFix amt="50000"/>
            <a:extLst>
              <a:ext uri="{28A0092B-C50C-407E-A947-70E740481C1C}">
                <a14:useLocalDpi xmlns:a14="http://schemas.microsoft.com/office/drawing/2010/main"/>
              </a:ext>
            </a:extLst>
          </a:blip>
          <a:stretch>
            <a:fillRect/>
          </a:stretch>
        </p:blipFill>
        <p:spPr>
          <a:xfrm>
            <a:off x="7800942" y="2482881"/>
            <a:ext cx="730876" cy="250232"/>
          </a:xfrm>
          <a:prstGeom prst="rect">
            <a:avLst/>
          </a:prstGeom>
        </p:spPr>
      </p:pic>
      <p:cxnSp>
        <p:nvCxnSpPr>
          <p:cNvPr id="17" name="Straight Connector 16"/>
          <p:cNvCxnSpPr/>
          <p:nvPr userDrawn="1"/>
        </p:nvCxnSpPr>
        <p:spPr>
          <a:xfrm flipV="1">
            <a:off x="7674398" y="1"/>
            <a:ext cx="0" cy="5143501"/>
          </a:xfrm>
          <a:prstGeom prst="line">
            <a:avLst/>
          </a:prstGeom>
          <a:ln w="12700">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7672362" y="0"/>
            <a:ext cx="1469602" cy="51435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pic>
        <p:nvPicPr>
          <p:cNvPr id="20" name="Picture 19"/>
          <p:cNvPicPr>
            <a:picLocks noChangeAspect="1"/>
          </p:cNvPicPr>
          <p:nvPr userDrawn="1"/>
        </p:nvPicPr>
        <p:blipFill>
          <a:blip r:embed="rId7" cstate="screen">
            <a:alphaModFix amt="50000"/>
            <a:extLst>
              <a:ext uri="{28A0092B-C50C-407E-A947-70E740481C1C}">
                <a14:useLocalDpi xmlns:a14="http://schemas.microsoft.com/office/drawing/2010/main"/>
              </a:ext>
            </a:extLst>
          </a:blip>
          <a:stretch>
            <a:fillRect/>
          </a:stretch>
        </p:blipFill>
        <p:spPr>
          <a:xfrm>
            <a:off x="7796823" y="1500329"/>
            <a:ext cx="977780" cy="265557"/>
          </a:xfrm>
          <a:prstGeom prst="rect">
            <a:avLst/>
          </a:prstGeom>
        </p:spPr>
      </p:pic>
      <p:pic>
        <p:nvPicPr>
          <p:cNvPr id="21" name="Picture 20"/>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6771293" y="1116544"/>
            <a:ext cx="795119" cy="795119"/>
          </a:xfrm>
          <a:prstGeom prst="rect">
            <a:avLst/>
          </a:prstGeom>
        </p:spPr>
      </p:pic>
      <p:pic>
        <p:nvPicPr>
          <p:cNvPr id="22" name="Picture 21"/>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6771293" y="2150372"/>
            <a:ext cx="795119" cy="795119"/>
          </a:xfrm>
          <a:prstGeom prst="rect">
            <a:avLst/>
          </a:prstGeom>
        </p:spPr>
      </p:pic>
      <p:pic>
        <p:nvPicPr>
          <p:cNvPr id="23" name="Picture 2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771293" y="3084637"/>
            <a:ext cx="795119" cy="795119"/>
          </a:xfrm>
          <a:prstGeom prst="rect">
            <a:avLst/>
          </a:prstGeom>
        </p:spPr>
      </p:pic>
      <p:pic>
        <p:nvPicPr>
          <p:cNvPr id="24" name="Picture 23"/>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6771293" y="4166460"/>
            <a:ext cx="795119" cy="795119"/>
          </a:xfrm>
          <a:prstGeom prst="rect">
            <a:avLst/>
          </a:prstGeom>
        </p:spPr>
      </p:pic>
      <p:pic>
        <p:nvPicPr>
          <p:cNvPr id="25" name="Picture 24"/>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6771293" y="282972"/>
            <a:ext cx="795119" cy="795119"/>
          </a:xfrm>
          <a:prstGeom prst="rect">
            <a:avLst/>
          </a:prstGeom>
        </p:spPr>
      </p:pic>
    </p:spTree>
    <p:extLst>
      <p:ext uri="{BB962C8B-B14F-4D97-AF65-F5344CB8AC3E}">
        <p14:creationId xmlns:p14="http://schemas.microsoft.com/office/powerpoint/2010/main" val="656756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Intro">
    <p:spTree>
      <p:nvGrpSpPr>
        <p:cNvPr id="1" name=""/>
        <p:cNvGrpSpPr/>
        <p:nvPr/>
      </p:nvGrpSpPr>
      <p:grpSpPr>
        <a:xfrm>
          <a:off x="0" y="0"/>
          <a:ext cx="0" cy="0"/>
          <a:chOff x="0" y="0"/>
          <a:chExt cx="0" cy="0"/>
        </a:xfrm>
      </p:grpSpPr>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908368" y="2726108"/>
            <a:ext cx="7344091" cy="1816100"/>
          </a:xfrm>
          <a:prstGeom prst="rect">
            <a:avLst/>
          </a:prstGeom>
        </p:spPr>
        <p:txBody>
          <a:bodyPr vert="horz" lIns="91440" tIns="45720" rIns="91440" bIns="45720" rtlCol="0">
            <a:noAutofit/>
          </a:bodyPr>
          <a:lstStyle>
            <a:lvl1pPr>
              <a:defRPr lang="en-US" sz="1400" dirty="0" smtClean="0">
                <a:solidFill>
                  <a:schemeClr val="tx1">
                    <a:lumMod val="50000"/>
                    <a:lumOff val="50000"/>
                  </a:schemeClr>
                </a:solidFill>
                <a:latin typeface="Lato" charset="0"/>
                <a:ea typeface="Lato" charset="0"/>
                <a:cs typeface="Lato" charset="0"/>
              </a:defRPr>
            </a:lvl1pPr>
          </a:lstStyle>
          <a:p>
            <a:pPr marL="0" lvl="0" indent="0">
              <a:buNone/>
            </a:pPr>
            <a:r>
              <a:rPr lang="en-US" dirty="0"/>
              <a:t>Click to edit Master text styles</a:t>
            </a:r>
          </a:p>
        </p:txBody>
      </p:sp>
      <p:sp>
        <p:nvSpPr>
          <p:cNvPr id="23" name="Oval 22"/>
          <p:cNvSpPr/>
          <p:nvPr userDrawn="1"/>
        </p:nvSpPr>
        <p:spPr>
          <a:xfrm>
            <a:off x="6118789" y="-841273"/>
            <a:ext cx="2567594" cy="2567597"/>
          </a:xfrm>
          <a:prstGeom prst="ellipse">
            <a:avLst/>
          </a:prstGeom>
          <a:solidFill>
            <a:schemeClr val="bg1">
              <a:lumMod val="95000"/>
              <a:alpha val="12000"/>
            </a:schemeClr>
          </a:solidFill>
          <a:ln w="19050">
            <a:solidFill>
              <a:schemeClr val="bg1">
                <a:lumMod val="85000"/>
                <a:alpha val="7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userDrawn="1"/>
        </p:nvSpPr>
        <p:spPr>
          <a:xfrm>
            <a:off x="-546482" y="1375196"/>
            <a:ext cx="1454850" cy="1454852"/>
          </a:xfrm>
          <a:prstGeom prst="ellipse">
            <a:avLst/>
          </a:prstGeom>
          <a:noFill/>
          <a:ln w="19050">
            <a:solidFill>
              <a:srgbClr val="588199">
                <a:alpha val="24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38590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ies DevOps16x9">
    <p:spTree>
      <p:nvGrpSpPr>
        <p:cNvPr id="1" name=""/>
        <p:cNvGrpSpPr/>
        <p:nvPr/>
      </p:nvGrpSpPr>
      <p:grpSpPr>
        <a:xfrm>
          <a:off x="0" y="0"/>
          <a:ext cx="0" cy="0"/>
          <a:chOff x="0" y="0"/>
          <a:chExt cx="0" cy="0"/>
        </a:xfrm>
      </p:grpSpPr>
      <p:cxnSp>
        <p:nvCxnSpPr>
          <p:cNvPr id="11" name="Straight Connector 10"/>
          <p:cNvCxnSpPr/>
          <p:nvPr userDrawn="1"/>
        </p:nvCxnSpPr>
        <p:spPr>
          <a:xfrm>
            <a:off x="3021207" y="710281"/>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3207226" y="1935630"/>
            <a:ext cx="5308123" cy="245373"/>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Business Need </a:t>
            </a:r>
            <a:r>
              <a:rPr lang="is-IS" dirty="0"/>
              <a:t>(10.5pt)</a:t>
            </a:r>
            <a:endParaRPr lang="en-US" dirty="0"/>
          </a:p>
          <a:p>
            <a:pPr lvl="0"/>
            <a:endParaRPr lang="en-US" dirty="0"/>
          </a:p>
        </p:txBody>
      </p:sp>
      <p:sp>
        <p:nvSpPr>
          <p:cNvPr id="15" name="Text Placeholder 14"/>
          <p:cNvSpPr>
            <a:spLocks noGrp="1"/>
          </p:cNvSpPr>
          <p:nvPr>
            <p:ph type="body" sz="quarter" idx="11" hasCustomPrompt="1"/>
          </p:nvPr>
        </p:nvSpPr>
        <p:spPr>
          <a:xfrm>
            <a:off x="3206751" y="710282"/>
            <a:ext cx="5309122" cy="492424"/>
          </a:xfrm>
          <a:prstGeom prst="rect">
            <a:avLst/>
          </a:prstGeom>
          <a:noFill/>
        </p:spPr>
        <p:txBody>
          <a:bodyPr wrap="square" rtlCol="0">
            <a:noAutofit/>
          </a:bodyPr>
          <a:lstStyle>
            <a:lvl1pPr marL="0" indent="0">
              <a:lnSpc>
                <a:spcPts val="1800"/>
              </a:lnSpc>
              <a:spcBef>
                <a:spcPts val="0"/>
              </a:spcBef>
              <a:spcAft>
                <a:spcPts val="1000"/>
              </a:spcAft>
              <a:buNone/>
              <a:defRPr lang="en-US" sz="1200" b="0" i="1" baseline="0" dirty="0" smtClean="0">
                <a:solidFill>
                  <a:srgbClr val="686868"/>
                </a:solidFill>
                <a:latin typeface="Lato Light" charset="0"/>
                <a:ea typeface="Lato Light" charset="0"/>
                <a:cs typeface="Lato Light" charset="0"/>
              </a:defRPr>
            </a:lvl1pPr>
          </a:lstStyle>
          <a:p>
            <a:pPr marL="0" lvl="0"/>
            <a:r>
              <a:rPr lang="en-US" dirty="0"/>
              <a:t>Brief description overview</a:t>
            </a:r>
            <a:r>
              <a:rPr lang="is-IS" dirty="0"/>
              <a:t>…..(12pt) Line After spacing 10 pt Exactly at 18 pt. Manually adjust vertical paragraph spacing for appearance.</a:t>
            </a:r>
            <a:endParaRPr lang="en-US" dirty="0"/>
          </a:p>
        </p:txBody>
      </p:sp>
      <p:sp>
        <p:nvSpPr>
          <p:cNvPr id="16" name="Title 15"/>
          <p:cNvSpPr>
            <a:spLocks noGrp="1"/>
          </p:cNvSpPr>
          <p:nvPr>
            <p:ph type="title"/>
          </p:nvPr>
        </p:nvSpPr>
        <p:spPr>
          <a:xfrm>
            <a:off x="421296" y="122690"/>
            <a:ext cx="8094054" cy="451464"/>
          </a:xfrm>
          <a:prstGeom prst="rect">
            <a:avLst/>
          </a:prstGeom>
        </p:spPr>
        <p:txBody>
          <a:bodyPr anchor="ctr" anchorCtr="0"/>
          <a:lstStyle>
            <a:lvl1pPr marL="0" algn="l" defTabSz="685800"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7" name="Oval 16"/>
          <p:cNvSpPr/>
          <p:nvPr userDrawn="1"/>
        </p:nvSpPr>
        <p:spPr>
          <a:xfrm>
            <a:off x="421295" y="1453473"/>
            <a:ext cx="2367900" cy="236790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2"/>
          <p:cNvSpPr>
            <a:spLocks noGrp="1"/>
          </p:cNvSpPr>
          <p:nvPr>
            <p:ph type="body" sz="quarter" idx="12" hasCustomPrompt="1"/>
          </p:nvPr>
        </p:nvSpPr>
        <p:spPr>
          <a:xfrm>
            <a:off x="3207226" y="3176321"/>
            <a:ext cx="5308123" cy="242114"/>
          </a:xfrm>
          <a:prstGeom prst="rect">
            <a:avLst/>
          </a:prstGeom>
        </p:spPr>
        <p:txBody>
          <a:bodyPr wrap="square">
            <a:noAutofit/>
          </a:bodyPr>
          <a:lstStyle>
            <a:lvl1pPr marL="0" indent="0">
              <a:lnSpc>
                <a:spcPct val="100000"/>
              </a:lnSpc>
              <a:spcBef>
                <a:spcPts val="0"/>
              </a:spcBef>
              <a:spcAft>
                <a:spcPts val="300"/>
              </a:spcAft>
              <a:buNone/>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Solution/Features </a:t>
            </a:r>
            <a:r>
              <a:rPr lang="is-IS" dirty="0"/>
              <a:t>(10.5pt)</a:t>
            </a:r>
            <a:endParaRPr lang="en-US" dirty="0"/>
          </a:p>
        </p:txBody>
      </p:sp>
      <p:sp>
        <p:nvSpPr>
          <p:cNvPr id="8" name="Text Placeholder 12"/>
          <p:cNvSpPr>
            <a:spLocks noGrp="1"/>
          </p:cNvSpPr>
          <p:nvPr>
            <p:ph type="body" sz="quarter" idx="13" hasCustomPrompt="1"/>
          </p:nvPr>
        </p:nvSpPr>
        <p:spPr>
          <a:xfrm>
            <a:off x="3207226" y="2138990"/>
            <a:ext cx="5308123" cy="456291"/>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0" name="Text Placeholder 12"/>
          <p:cNvSpPr>
            <a:spLocks noGrp="1"/>
          </p:cNvSpPr>
          <p:nvPr>
            <p:ph type="body" sz="quarter" idx="14" hasCustomPrompt="1"/>
          </p:nvPr>
        </p:nvSpPr>
        <p:spPr>
          <a:xfrm>
            <a:off x="3207226" y="3374665"/>
            <a:ext cx="5308123" cy="446707"/>
          </a:xfrm>
          <a:prstGeom prst="rect">
            <a:avLst/>
          </a:prstGeom>
        </p:spPr>
        <p:txBody>
          <a:bodyPr wrap="square">
            <a:noAutofit/>
          </a:bodyPr>
          <a:lstStyle>
            <a:lvl1pPr marL="119063" marR="0" indent="-119063" algn="l" defTabSz="457200" rtl="0" eaLnBrk="1" fontAlgn="auto" latinLnBrk="0" hangingPunct="1">
              <a:lnSpc>
                <a:spcPct val="100000"/>
              </a:lnSpc>
              <a:spcBef>
                <a:spcPts val="0"/>
              </a:spcBef>
              <a:spcAft>
                <a:spcPts val="800"/>
              </a:spcAft>
              <a:buClr>
                <a:srgbClr val="2E93A1"/>
              </a:buClr>
              <a:buSzTx/>
              <a:buFont typeface="Arial" charset="0"/>
              <a:buChar char="•"/>
              <a:tabLst/>
              <a:defRPr sz="900" b="0">
                <a:solidFill>
                  <a:srgbClr val="686868"/>
                </a:solidFill>
                <a:latin typeface="Lato" charset="0"/>
                <a:ea typeface="Lato" charset="0"/>
                <a:cs typeface="Lato" charset="0"/>
              </a:defRPr>
            </a:lvl1pPr>
            <a:lvl2pPr marL="233363" indent="-114300">
              <a:lnSpc>
                <a:spcPct val="100000"/>
              </a:lnSpc>
              <a:spcBef>
                <a:spcPts val="0"/>
              </a:spcBef>
              <a:spcAft>
                <a:spcPts val="800"/>
              </a:spcAft>
              <a:buClr>
                <a:srgbClr val="2E93A1"/>
              </a:buClr>
              <a:buFont typeface="ArialMT" charset="0"/>
              <a:buChar char="-"/>
              <a:tabLst/>
              <a:defRPr sz="80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1"/>
            <a:r>
              <a:rPr lang="en-US" dirty="0"/>
              <a:t>Sub-bullets 8 </a:t>
            </a:r>
            <a:r>
              <a:rPr lang="en-US" dirty="0" err="1"/>
              <a:t>pt</a:t>
            </a:r>
            <a:endParaRPr lang="en-US" dirty="0"/>
          </a:p>
        </p:txBody>
      </p:sp>
    </p:spTree>
    <p:extLst>
      <p:ext uri="{BB962C8B-B14F-4D97-AF65-F5344CB8AC3E}">
        <p14:creationId xmlns:p14="http://schemas.microsoft.com/office/powerpoint/2010/main" val="1110540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ies Mobile 16x9">
    <p:spTree>
      <p:nvGrpSpPr>
        <p:cNvPr id="1" name=""/>
        <p:cNvGrpSpPr/>
        <p:nvPr/>
      </p:nvGrpSpPr>
      <p:grpSpPr>
        <a:xfrm>
          <a:off x="0" y="0"/>
          <a:ext cx="0" cy="0"/>
          <a:chOff x="0" y="0"/>
          <a:chExt cx="0" cy="0"/>
        </a:xfrm>
      </p:grpSpPr>
      <p:cxnSp>
        <p:nvCxnSpPr>
          <p:cNvPr id="11" name="Straight Connector 10"/>
          <p:cNvCxnSpPr/>
          <p:nvPr userDrawn="1"/>
        </p:nvCxnSpPr>
        <p:spPr>
          <a:xfrm>
            <a:off x="3320683" y="710281"/>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Title 15"/>
          <p:cNvSpPr>
            <a:spLocks noGrp="1"/>
          </p:cNvSpPr>
          <p:nvPr>
            <p:ph type="title"/>
          </p:nvPr>
        </p:nvSpPr>
        <p:spPr>
          <a:xfrm>
            <a:off x="342900" y="122690"/>
            <a:ext cx="8172449" cy="451464"/>
          </a:xfrm>
          <a:prstGeom prst="rect">
            <a:avLst/>
          </a:prstGeom>
        </p:spPr>
        <p:txBody>
          <a:bodyPr anchor="ctr" anchorCtr="0"/>
          <a:lstStyle>
            <a:lvl1pPr marL="0" algn="l" defTabSz="685800"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0" name="Text Placeholder 12"/>
          <p:cNvSpPr>
            <a:spLocks noGrp="1"/>
          </p:cNvSpPr>
          <p:nvPr>
            <p:ph type="body" sz="quarter" idx="14" hasCustomPrompt="1"/>
          </p:nvPr>
        </p:nvSpPr>
        <p:spPr>
          <a:xfrm>
            <a:off x="3446585" y="730308"/>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Project Details: </a:t>
            </a:r>
            <a:r>
              <a:rPr lang="is-IS" dirty="0"/>
              <a:t>(10.5pt)</a:t>
            </a:r>
            <a:endParaRPr lang="en-US" dirty="0"/>
          </a:p>
          <a:p>
            <a:pPr lvl="0"/>
            <a:endParaRPr lang="en-US" dirty="0"/>
          </a:p>
        </p:txBody>
      </p:sp>
      <p:sp>
        <p:nvSpPr>
          <p:cNvPr id="12" name="Text Placeholder 12"/>
          <p:cNvSpPr>
            <a:spLocks noGrp="1"/>
          </p:cNvSpPr>
          <p:nvPr>
            <p:ph type="body" sz="quarter" idx="15" hasCustomPrompt="1"/>
          </p:nvPr>
        </p:nvSpPr>
        <p:spPr>
          <a:xfrm>
            <a:off x="3446585" y="960182"/>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4" name="Text Placeholder 12"/>
          <p:cNvSpPr>
            <a:spLocks noGrp="1"/>
          </p:cNvSpPr>
          <p:nvPr>
            <p:ph type="body" sz="quarter" idx="16" hasCustomPrompt="1"/>
          </p:nvPr>
        </p:nvSpPr>
        <p:spPr>
          <a:xfrm>
            <a:off x="3446585" y="2205170"/>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Architecture </a:t>
            </a:r>
            <a:r>
              <a:rPr lang="is-IS" dirty="0"/>
              <a:t>(10.5pt)</a:t>
            </a:r>
            <a:endParaRPr lang="en-US" dirty="0"/>
          </a:p>
          <a:p>
            <a:pPr lvl="0"/>
            <a:endParaRPr lang="en-US" dirty="0"/>
          </a:p>
        </p:txBody>
      </p:sp>
      <p:sp>
        <p:nvSpPr>
          <p:cNvPr id="17" name="Text Placeholder 12"/>
          <p:cNvSpPr>
            <a:spLocks noGrp="1"/>
          </p:cNvSpPr>
          <p:nvPr>
            <p:ph type="body" sz="quarter" idx="18" hasCustomPrompt="1"/>
          </p:nvPr>
        </p:nvSpPr>
        <p:spPr>
          <a:xfrm>
            <a:off x="3446585" y="3689885"/>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Features </a:t>
            </a:r>
            <a:r>
              <a:rPr lang="is-IS" dirty="0"/>
              <a:t>(10.5pt)</a:t>
            </a:r>
            <a:endParaRPr lang="en-US" dirty="0"/>
          </a:p>
          <a:p>
            <a:pPr lvl="0"/>
            <a:endParaRPr lang="en-US" dirty="0"/>
          </a:p>
        </p:txBody>
      </p:sp>
      <p:sp>
        <p:nvSpPr>
          <p:cNvPr id="20" name="Text Placeholder 12"/>
          <p:cNvSpPr>
            <a:spLocks noGrp="1"/>
          </p:cNvSpPr>
          <p:nvPr>
            <p:ph type="body" sz="quarter" idx="20" hasCustomPrompt="1"/>
          </p:nvPr>
        </p:nvSpPr>
        <p:spPr>
          <a:xfrm>
            <a:off x="3446585" y="2440719"/>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22" name="Text Placeholder 12"/>
          <p:cNvSpPr>
            <a:spLocks noGrp="1"/>
          </p:cNvSpPr>
          <p:nvPr>
            <p:ph type="body" sz="quarter" idx="21" hasCustomPrompt="1"/>
          </p:nvPr>
        </p:nvSpPr>
        <p:spPr>
          <a:xfrm>
            <a:off x="3446585" y="3927454"/>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Tree>
    <p:extLst>
      <p:ext uri="{BB962C8B-B14F-4D97-AF65-F5344CB8AC3E}">
        <p14:creationId xmlns:p14="http://schemas.microsoft.com/office/powerpoint/2010/main" val="1489068871"/>
      </p:ext>
    </p:extLst>
  </p:cSld>
  <p:clrMapOvr>
    <a:masterClrMapping/>
  </p:clrMapOvr>
  <p:extLst mod="1">
    <p:ext uri="{DCECCB84-F9BA-43D5-87BE-67443E8EF086}">
      <p15:sldGuideLst xmlns:p15="http://schemas.microsoft.com/office/powerpoint/2012/main">
        <p15:guide id="1" pos="2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gitalX">
    <p:bg>
      <p:bgPr>
        <a:solidFill>
          <a:srgbClr val="2E93A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222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rgbClr val="9D302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416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Ops">
    <p:bg>
      <p:bgPr>
        <a:solidFill>
          <a:srgbClr val="F681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4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1EC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925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rgbClr val="B5B5B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36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MS 7547">
    <p:bg>
      <p:bgPr>
        <a:solidFill>
          <a:srgbClr val="1720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99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MS 7527">
    <p:bg>
      <p:bgPr>
        <a:solidFill>
          <a:srgbClr val="FAF9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4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resentation - DigitalX">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425422" y="3294595"/>
            <a:ext cx="1698175" cy="1698175"/>
          </a:xfrm>
          <a:prstGeom prst="rect">
            <a:avLst/>
          </a:prstGeom>
        </p:spPr>
      </p:pic>
    </p:spTree>
    <p:extLst>
      <p:ext uri="{BB962C8B-B14F-4D97-AF65-F5344CB8AC3E}">
        <p14:creationId xmlns:p14="http://schemas.microsoft.com/office/powerpoint/2010/main" val="90963932"/>
      </p:ext>
    </p:extLst>
  </p:cSld>
  <p:clrMapOvr>
    <a:masterClrMapping/>
  </p:clrMapOvr>
  <p:extLst>
    <p:ext uri="{DCECCB84-F9BA-43D5-87BE-67443E8EF086}">
      <p15:sldGuideLst xmlns:p15="http://schemas.microsoft.com/office/powerpoint/2012/main">
        <p15:guide id="1" orient="horz" pos="2364"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ro ALL Practices">
    <p:bg>
      <p:bgPr>
        <a:solidFill>
          <a:srgbClr val="172028"/>
        </a:solidFill>
        <a:effectLst/>
      </p:bgPr>
    </p:bg>
    <p:spTree>
      <p:nvGrpSpPr>
        <p:cNvPr id="1" name=""/>
        <p:cNvGrpSpPr/>
        <p:nvPr/>
      </p:nvGrpSpPr>
      <p:grpSpPr>
        <a:xfrm>
          <a:off x="0" y="0"/>
          <a:ext cx="0" cy="0"/>
          <a:chOff x="0" y="0"/>
          <a:chExt cx="0" cy="0"/>
        </a:xfrm>
      </p:grpSpPr>
      <p:pic>
        <p:nvPicPr>
          <p:cNvPr id="19" name="Picture 18" descr="pk_logo.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897027" y="937204"/>
            <a:ext cx="1349957" cy="1349957"/>
          </a:xfrm>
          <a:prstGeom prst="rect">
            <a:avLst/>
          </a:prstGeom>
        </p:spPr>
      </p:pic>
      <p:sp>
        <p:nvSpPr>
          <p:cNvPr id="26" name="TextBox 25"/>
          <p:cNvSpPr txBox="1"/>
          <p:nvPr userDrawn="1"/>
        </p:nvSpPr>
        <p:spPr>
          <a:xfrm>
            <a:off x="2426763" y="2565436"/>
            <a:ext cx="4290474" cy="830994"/>
          </a:xfrm>
          <a:prstGeom prst="rect">
            <a:avLst/>
          </a:prstGeom>
          <a:solidFill>
            <a:srgbClr val="6FA0A7">
              <a:alpha val="0"/>
            </a:srgbClr>
          </a:solidFill>
        </p:spPr>
        <p:txBody>
          <a:bodyPr wrap="square" lIns="91430" tIns="45715" rIns="91430" bIns="45715" rtlCol="0">
            <a:spAutoFit/>
          </a:bodyPr>
          <a:lstStyle/>
          <a:p>
            <a:pPr algn="ctr" defTabSz="685715"/>
            <a:r>
              <a:rPr lang="en-US" sz="2400" dirty="0">
                <a:solidFill>
                  <a:prstClr val="white">
                    <a:alpha val="30000"/>
                  </a:prstClr>
                </a:solidFill>
                <a:latin typeface="Lato Light" charset="0"/>
                <a:ea typeface="Lato Light" charset="0"/>
                <a:cs typeface="Lato Light" charset="0"/>
              </a:rPr>
              <a:t>Innovative. Technology. Partner.</a:t>
            </a:r>
          </a:p>
        </p:txBody>
      </p:sp>
      <p:cxnSp>
        <p:nvCxnSpPr>
          <p:cNvPr id="27" name="Straight Connector 26"/>
          <p:cNvCxnSpPr/>
          <p:nvPr userDrawn="1"/>
        </p:nvCxnSpPr>
        <p:spPr>
          <a:xfrm flipV="1">
            <a:off x="1773575" y="382720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5393371" y="381268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7148393" y="380141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748884" y="381268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userDrawn="1"/>
        </p:nvGrpSpPr>
        <p:grpSpPr>
          <a:xfrm>
            <a:off x="426047" y="3736878"/>
            <a:ext cx="8161365" cy="1076422"/>
            <a:chOff x="568060" y="7430237"/>
            <a:chExt cx="10881820" cy="1435229"/>
          </a:xfrm>
        </p:grpSpPr>
        <p:pic>
          <p:nvPicPr>
            <p:cNvPr id="32" name="Picture 3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929708" y="7430237"/>
              <a:ext cx="1435229" cy="1435229"/>
            </a:xfrm>
            <a:prstGeom prst="rect">
              <a:avLst/>
            </a:prstGeom>
          </p:spPr>
        </p:pic>
        <p:pic>
          <p:nvPicPr>
            <p:cNvPr id="33" name="Picture 3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291356" y="7430237"/>
              <a:ext cx="1435229" cy="1435229"/>
            </a:xfrm>
            <a:prstGeom prst="rect">
              <a:avLst/>
            </a:prstGeom>
          </p:spPr>
        </p:pic>
        <p:pic>
          <p:nvPicPr>
            <p:cNvPr id="34" name="Picture 3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653004" y="7430237"/>
              <a:ext cx="1435229" cy="1435229"/>
            </a:xfrm>
            <a:prstGeom prst="rect">
              <a:avLst/>
            </a:prstGeom>
          </p:spPr>
        </p:pic>
        <p:pic>
          <p:nvPicPr>
            <p:cNvPr id="35" name="Picture 34"/>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014651" y="7430237"/>
              <a:ext cx="1435229" cy="1435229"/>
            </a:xfrm>
            <a:prstGeom prst="rect">
              <a:avLst/>
            </a:prstGeom>
          </p:spPr>
        </p:pic>
        <p:pic>
          <p:nvPicPr>
            <p:cNvPr id="36" name="Picture 35"/>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568060" y="7430237"/>
              <a:ext cx="1435229" cy="1435229"/>
            </a:xfrm>
            <a:prstGeom prst="rect">
              <a:avLst/>
            </a:prstGeom>
          </p:spPr>
        </p:pic>
      </p:gr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Presenation 1">
    <p:bg>
      <p:bgPr>
        <a:solidFill>
          <a:srgbClr val="172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3"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pic>
        <p:nvPicPr>
          <p:cNvPr id="9" name="Picture 8"/>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800942" y="4426860"/>
            <a:ext cx="1009846" cy="250600"/>
          </a:xfrm>
          <a:prstGeom prst="rect">
            <a:avLst/>
          </a:prstGeom>
        </p:spPr>
      </p:pic>
      <p:pic>
        <p:nvPicPr>
          <p:cNvPr id="10" name="Picture 9"/>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800944" y="534646"/>
            <a:ext cx="1009845" cy="248693"/>
          </a:xfrm>
          <a:prstGeom prst="rect">
            <a:avLst/>
          </a:prstGeom>
        </p:spPr>
      </p:pic>
      <p:pic>
        <p:nvPicPr>
          <p:cNvPr id="11" name="Picture 10"/>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7800943" y="3450108"/>
            <a:ext cx="720122" cy="259758"/>
          </a:xfrm>
          <a:prstGeom prst="rect">
            <a:avLst/>
          </a:prstGeom>
        </p:spPr>
      </p:pic>
      <p:pic>
        <p:nvPicPr>
          <p:cNvPr id="12" name="Picture 11"/>
          <p:cNvPicPr>
            <a:picLocks noChangeAspect="1"/>
          </p:cNvPicPr>
          <p:nvPr userDrawn="1"/>
        </p:nvPicPr>
        <p:blipFill>
          <a:blip r:embed="rId6" cstate="screen">
            <a:alphaModFix amt="50000"/>
            <a:extLst>
              <a:ext uri="{28A0092B-C50C-407E-A947-70E740481C1C}">
                <a14:useLocalDpi xmlns:a14="http://schemas.microsoft.com/office/drawing/2010/main"/>
              </a:ext>
            </a:extLst>
          </a:blip>
          <a:stretch>
            <a:fillRect/>
          </a:stretch>
        </p:blipFill>
        <p:spPr>
          <a:xfrm>
            <a:off x="7800942" y="2482882"/>
            <a:ext cx="730876" cy="250232"/>
          </a:xfrm>
          <a:prstGeom prst="rect">
            <a:avLst/>
          </a:prstGeom>
        </p:spPr>
      </p:pic>
      <p:cxnSp>
        <p:nvCxnSpPr>
          <p:cNvPr id="17" name="Straight Connector 16"/>
          <p:cNvCxnSpPr/>
          <p:nvPr userDrawn="1"/>
        </p:nvCxnSpPr>
        <p:spPr>
          <a:xfrm flipV="1">
            <a:off x="7674398" y="6"/>
            <a:ext cx="0" cy="5143501"/>
          </a:xfrm>
          <a:prstGeom prst="line">
            <a:avLst/>
          </a:prstGeom>
          <a:ln w="12700">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7672362" y="0"/>
            <a:ext cx="1469602" cy="51435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pic>
        <p:nvPicPr>
          <p:cNvPr id="20" name="Picture 19"/>
          <p:cNvPicPr>
            <a:picLocks noChangeAspect="1"/>
          </p:cNvPicPr>
          <p:nvPr userDrawn="1"/>
        </p:nvPicPr>
        <p:blipFill>
          <a:blip r:embed="rId7" cstate="screen">
            <a:alphaModFix amt="50000"/>
            <a:extLst>
              <a:ext uri="{28A0092B-C50C-407E-A947-70E740481C1C}">
                <a14:useLocalDpi xmlns:a14="http://schemas.microsoft.com/office/drawing/2010/main"/>
              </a:ext>
            </a:extLst>
          </a:blip>
          <a:stretch>
            <a:fillRect/>
          </a:stretch>
        </p:blipFill>
        <p:spPr>
          <a:xfrm>
            <a:off x="7796824" y="1500329"/>
            <a:ext cx="977780" cy="265557"/>
          </a:xfrm>
          <a:prstGeom prst="rect">
            <a:avLst/>
          </a:prstGeom>
        </p:spPr>
      </p:pic>
      <p:pic>
        <p:nvPicPr>
          <p:cNvPr id="21" name="Picture 20"/>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6771298" y="1116549"/>
            <a:ext cx="795119" cy="795119"/>
          </a:xfrm>
          <a:prstGeom prst="rect">
            <a:avLst/>
          </a:prstGeom>
        </p:spPr>
      </p:pic>
      <p:pic>
        <p:nvPicPr>
          <p:cNvPr id="22" name="Picture 21"/>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6771298" y="2150377"/>
            <a:ext cx="795119" cy="795119"/>
          </a:xfrm>
          <a:prstGeom prst="rect">
            <a:avLst/>
          </a:prstGeom>
        </p:spPr>
      </p:pic>
      <p:pic>
        <p:nvPicPr>
          <p:cNvPr id="23" name="Picture 2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771298" y="3084642"/>
            <a:ext cx="795119" cy="795119"/>
          </a:xfrm>
          <a:prstGeom prst="rect">
            <a:avLst/>
          </a:prstGeom>
        </p:spPr>
      </p:pic>
      <p:pic>
        <p:nvPicPr>
          <p:cNvPr id="24" name="Picture 23"/>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6771298" y="4166465"/>
            <a:ext cx="795119" cy="795119"/>
          </a:xfrm>
          <a:prstGeom prst="rect">
            <a:avLst/>
          </a:prstGeom>
        </p:spPr>
      </p:pic>
      <p:pic>
        <p:nvPicPr>
          <p:cNvPr id="25" name="Picture 24"/>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6771298" y="282977"/>
            <a:ext cx="795119" cy="795119"/>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resentation - DigitalX">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425427" y="3294600"/>
            <a:ext cx="1698175" cy="1698175"/>
          </a:xfrm>
          <a:prstGeom prst="rect">
            <a:avLst/>
          </a:prstGeom>
        </p:spPr>
      </p:pic>
    </p:spTree>
    <p:extLst/>
  </p:cSld>
  <p:clrMapOvr>
    <a:masterClrMapping/>
  </p:clrMapOvr>
  <p:extLst mod="1">
    <p:ext uri="{DCECCB84-F9BA-43D5-87BE-67443E8EF086}">
      <p15:sldGuideLst xmlns:p15="http://schemas.microsoft.com/office/powerpoint/2012/main">
        <p15:guide id="1" orient="horz" pos="2364">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resentation - EnterpriseConnect">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3" cstate="print">
            <a:biLevel thresh="50000"/>
            <a:alphaModFix/>
            <a:extLst>
              <a:ext uri="{28A0092B-C50C-407E-A947-70E740481C1C}">
                <a14:useLocalDpi xmlns:a14="http://schemas.microsoft.com/office/drawing/2010/main"/>
              </a:ext>
            </a:extLst>
          </a:blip>
          <a:srcRect/>
          <a:stretch/>
        </p:blipFill>
        <p:spPr>
          <a:xfrm>
            <a:off x="6907143" y="3520975"/>
            <a:ext cx="1236192" cy="1160760"/>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resenation - EnterpriseSolution">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6858297" y="3599084"/>
            <a:ext cx="1019796" cy="1007871"/>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Presenation - DevOp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6935637" y="3698224"/>
            <a:ext cx="1011468" cy="870254"/>
          </a:xfrm>
          <a:prstGeom prst="rect">
            <a:avLst/>
          </a:prstGeom>
        </p:spPr>
      </p:pic>
      <p:sp>
        <p:nvSpPr>
          <p:cNvPr id="10"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resenation - Analytic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6790746" y="3636728"/>
            <a:ext cx="1326919" cy="993249"/>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verview">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74"/>
          <a:stretch/>
        </p:blipFill>
        <p:spPr>
          <a:xfrm>
            <a:off x="0" y="2"/>
            <a:ext cx="9144000" cy="5169159"/>
          </a:xfrm>
          <a:prstGeom prst="rect">
            <a:avLst/>
          </a:prstGeom>
        </p:spPr>
      </p:pic>
      <p:sp>
        <p:nvSpPr>
          <p:cNvPr id="4" name="Content Placeholder 3"/>
          <p:cNvSpPr>
            <a:spLocks noGrp="1"/>
          </p:cNvSpPr>
          <p:nvPr>
            <p:ph sz="quarter" idx="10"/>
          </p:nvPr>
        </p:nvSpPr>
        <p:spPr>
          <a:xfrm>
            <a:off x="4094662" y="2704806"/>
            <a:ext cx="4411662" cy="2160492"/>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verview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7587" y="-146956"/>
            <a:ext cx="9405143" cy="5292698"/>
          </a:xfrm>
          <a:prstGeom prst="rect">
            <a:avLst/>
          </a:prstGeom>
        </p:spPr>
      </p:pic>
      <p:sp>
        <p:nvSpPr>
          <p:cNvPr id="4" name="Content Placeholder 3"/>
          <p:cNvSpPr>
            <a:spLocks noGrp="1"/>
          </p:cNvSpPr>
          <p:nvPr>
            <p:ph sz="quarter" idx="10"/>
          </p:nvPr>
        </p:nvSpPr>
        <p:spPr>
          <a:xfrm>
            <a:off x="5165770" y="3184072"/>
            <a:ext cx="3586349" cy="1681226"/>
          </a:xfrm>
          <a:prstGeom prst="rect">
            <a:avLst/>
          </a:prstGeom>
        </p:spPr>
        <p:txBody>
          <a:bodyPr lIns="91430" tIns="45715" rIns="91430" bIns="45715"/>
          <a:lstStyle>
            <a:lvl1pPr marL="0" indent="0" algn="l">
              <a:buNone/>
              <a:defRPr sz="1800">
                <a:solidFill>
                  <a:schemeClr val="bg1"/>
                </a:solidFill>
                <a:latin typeface="Lato" charset="0"/>
                <a:ea typeface="Lato" charset="0"/>
                <a:cs typeface="Lato" charset="0"/>
              </a:defRPr>
            </a:lvl1pPr>
            <a:lvl2pPr marL="171430" indent="-155555" algn="l">
              <a:tabLst/>
              <a:defRPr sz="1400">
                <a:solidFill>
                  <a:schemeClr val="bg1"/>
                </a:solidFill>
                <a:latin typeface="Lato" charset="0"/>
                <a:ea typeface="Lato" charset="0"/>
                <a:cs typeface="Lato" charset="0"/>
              </a:defRPr>
            </a:lvl2pPr>
            <a:lvl3pPr marL="582539" indent="-222221" algn="l">
              <a:tabLst/>
              <a:defRPr sz="1200">
                <a:solidFill>
                  <a:schemeClr val="bg1"/>
                </a:solidFill>
                <a:latin typeface="Lato" charset="0"/>
                <a:ea typeface="Lato" charset="0"/>
                <a:cs typeface="Lato" charset="0"/>
              </a:defRPr>
            </a:lvl3pPr>
            <a:lvl4pPr marL="857144" indent="-274607" algn="l">
              <a:tabLst/>
              <a:defRPr sz="1100">
                <a:solidFill>
                  <a:schemeClr val="bg1"/>
                </a:solidFill>
                <a:latin typeface="Lato" charset="0"/>
                <a:ea typeface="Lato" charset="0"/>
                <a:cs typeface="Lato" charset="0"/>
              </a:defRPr>
            </a:lvl4pPr>
            <a:lvl5pPr marL="1028573" indent="-188891" algn="l">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verview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130"/>
            <a:ext cx="9144000" cy="5163771"/>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294" y="-43129"/>
            <a:ext cx="9174294" cy="5177839"/>
          </a:xfrm>
          <a:prstGeom prst="rect">
            <a:avLst/>
          </a:prstGeom>
        </p:spPr>
      </p:pic>
      <p:sp>
        <p:nvSpPr>
          <p:cNvPr id="11" name="Rectangle 10"/>
          <p:cNvSpPr/>
          <p:nvPr userDrawn="1"/>
        </p:nvSpPr>
        <p:spPr>
          <a:xfrm>
            <a:off x="-30294" y="-57199"/>
            <a:ext cx="9174294" cy="5166360"/>
          </a:xfrm>
          <a:prstGeom prst="rect">
            <a:avLst/>
          </a:prstGeom>
          <a:gradFill>
            <a:gsLst>
              <a:gs pos="13000">
                <a:schemeClr val="tx1">
                  <a:alpha val="82000"/>
                </a:schemeClr>
              </a:gs>
              <a:gs pos="100000">
                <a:schemeClr val="tx1">
                  <a:alpha val="2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resentation - EnterpriseConnect">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3" cstate="print">
            <a:biLevel thresh="50000"/>
            <a:alphaModFix/>
            <a:extLst>
              <a:ext uri="{28A0092B-C50C-407E-A947-70E740481C1C}">
                <a14:useLocalDpi xmlns:a14="http://schemas.microsoft.com/office/drawing/2010/main"/>
              </a:ext>
            </a:extLst>
          </a:blip>
          <a:srcRect/>
          <a:stretch/>
        </p:blipFill>
        <p:spPr>
          <a:xfrm>
            <a:off x="6907143" y="3520975"/>
            <a:ext cx="1236192" cy="1160760"/>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460413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verview 5">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2000"/>
            <a:extLst>
              <a:ext uri="{28A0092B-C50C-407E-A947-70E740481C1C}">
                <a14:useLocalDpi xmlns:a14="http://schemas.microsoft.com/office/drawing/2010/main"/>
              </a:ext>
            </a:extLst>
          </a:blip>
          <a:srcRect/>
          <a:stretch/>
        </p:blipFill>
        <p:spPr>
          <a:xfrm>
            <a:off x="5" y="-26894"/>
            <a:ext cx="9144001" cy="5136777"/>
          </a:xfrm>
          <a:prstGeom prst="rect">
            <a:avLst/>
          </a:prstGeom>
        </p:spPr>
      </p:pic>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verview 4">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88"/>
            <a:ext cx="9144000" cy="5102352"/>
          </a:xfrm>
          <a:prstGeom prst="rect">
            <a:avLst/>
          </a:prstGeom>
        </p:spPr>
      </p:pic>
      <p:sp>
        <p:nvSpPr>
          <p:cNvPr id="11" name="Rectangle 10"/>
          <p:cNvSpPr/>
          <p:nvPr userDrawn="1"/>
        </p:nvSpPr>
        <p:spPr>
          <a:xfrm rot="10800000">
            <a:off x="0" y="0"/>
            <a:ext cx="9144000" cy="5166360"/>
          </a:xfrm>
          <a:prstGeom prst="rect">
            <a:avLst/>
          </a:prstGeom>
          <a:gradFill>
            <a:gsLst>
              <a:gs pos="13000">
                <a:schemeClr val="tx1">
                  <a:alpha val="82000"/>
                </a:schemeClr>
              </a:gs>
              <a:gs pos="100000">
                <a:schemeClr val="tx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Name">
    <p:bg>
      <p:bgPr>
        <a:solidFill>
          <a:srgbClr val="686868"/>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37115" y="3761633"/>
            <a:ext cx="4929808" cy="757359"/>
          </a:xfrm>
          <a:prstGeom prst="rect">
            <a:avLst/>
          </a:prstGeom>
        </p:spPr>
        <p:txBody>
          <a:bodyPr lIns="91430" tIns="45715" rIns="91430" bIns="45715" anchor="ctr" anchorCtr="0">
            <a:normAutofit/>
          </a:bodyPr>
          <a:lstStyle>
            <a:lvl1pPr algn="r">
              <a:defRPr sz="2200">
                <a:solidFill>
                  <a:schemeClr val="bg1"/>
                </a:solidFill>
                <a:latin typeface="Lato" charset="0"/>
                <a:ea typeface="Lato" charset="0"/>
                <a:cs typeface="Lato" charset="0"/>
              </a:defRPr>
            </a:lvl1pPr>
          </a:lstStyle>
          <a:p>
            <a:r>
              <a:rPr lang="en-US" dirty="0"/>
              <a:t>Section Name</a:t>
            </a:r>
          </a:p>
        </p:txBody>
      </p:sp>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K OVERVIEW!">
    <p:bg>
      <p:bgPr>
        <a:solidFill>
          <a:schemeClr val="bg1"/>
        </a:solidFill>
        <a:effectLst/>
      </p:bgPr>
    </p:bg>
    <p:spTree>
      <p:nvGrpSpPr>
        <p:cNvPr id="1" name=""/>
        <p:cNvGrpSpPr/>
        <p:nvPr/>
      </p:nvGrpSpPr>
      <p:grpSpPr>
        <a:xfrm>
          <a:off x="0" y="0"/>
          <a:ext cx="0" cy="0"/>
          <a:chOff x="0" y="0"/>
          <a:chExt cx="0" cy="0"/>
        </a:xfrm>
      </p:grpSpPr>
      <p:grpSp>
        <p:nvGrpSpPr>
          <p:cNvPr id="79" name="Group 78"/>
          <p:cNvGrpSpPr/>
          <p:nvPr userDrawn="1"/>
        </p:nvGrpSpPr>
        <p:grpSpPr>
          <a:xfrm>
            <a:off x="0" y="-5142310"/>
            <a:ext cx="9144000" cy="10284620"/>
            <a:chOff x="-1524000" y="-6856414"/>
            <a:chExt cx="12192000" cy="13712826"/>
          </a:xfrm>
          <a:solidFill>
            <a:srgbClr val="6FA0A7">
              <a:alpha val="0"/>
            </a:srgbClr>
          </a:solidFill>
        </p:grpSpPr>
        <p:grpSp>
          <p:nvGrpSpPr>
            <p:cNvPr id="80" name="Group 79"/>
            <p:cNvGrpSpPr/>
            <p:nvPr/>
          </p:nvGrpSpPr>
          <p:grpSpPr>
            <a:xfrm>
              <a:off x="0" y="-1"/>
              <a:ext cx="9144000" cy="6856413"/>
              <a:chOff x="0" y="-1"/>
              <a:chExt cx="9144000" cy="6856413"/>
            </a:xfrm>
            <a:grpFill/>
          </p:grpSpPr>
          <p:sp>
            <p:nvSpPr>
              <p:cNvPr id="85" name="Rectangle 84"/>
              <p:cNvSpPr/>
              <p:nvPr/>
            </p:nvSpPr>
            <p:spPr>
              <a:xfrm flipV="1">
                <a:off x="0" y="-1"/>
                <a:ext cx="9144000" cy="685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685715"/>
                <a:endParaRPr lang="en-US" sz="700" b="1" dirty="0">
                  <a:solidFill>
                    <a:srgbClr val="B5B5B5"/>
                  </a:solidFill>
                  <a:cs typeface="Calibri"/>
                </a:endParaRPr>
              </a:p>
            </p:txBody>
          </p:sp>
          <p:sp>
            <p:nvSpPr>
              <p:cNvPr id="86" name="TextBox 85"/>
              <p:cNvSpPr txBox="1"/>
              <p:nvPr/>
            </p:nvSpPr>
            <p:spPr>
              <a:xfrm>
                <a:off x="758247" y="3477973"/>
                <a:ext cx="7627509" cy="677108"/>
              </a:xfrm>
              <a:prstGeom prst="rect">
                <a:avLst/>
              </a:prstGeom>
              <a:grpFill/>
            </p:spPr>
            <p:txBody>
              <a:bodyPr wrap="square" rtlCol="0">
                <a:spAutoFit/>
              </a:bodyPr>
              <a:lstStyle/>
              <a:p>
                <a:pPr algn="ctr" defTabSz="685715"/>
                <a:r>
                  <a:rPr lang="en-US" sz="2700" dirty="0">
                    <a:solidFill>
                      <a:srgbClr val="56CDE3"/>
                    </a:solidFill>
                    <a:latin typeface="Helvetica Neue Thin" charset="0"/>
                    <a:ea typeface="Helvetica Neue Thin" charset="0"/>
                    <a:cs typeface="Helvetica Neue Thin" charset="0"/>
                  </a:rPr>
                  <a:t>Innovative. Technology. Partner.</a:t>
                </a:r>
              </a:p>
            </p:txBody>
          </p:sp>
        </p:grpSp>
        <p:sp>
          <p:nvSpPr>
            <p:cNvPr id="81" name="Rectangle 80"/>
            <p:cNvSpPr/>
            <p:nvPr/>
          </p:nvSpPr>
          <p:spPr>
            <a:xfrm flipV="1">
              <a:off x="-1524000" y="-6856414"/>
              <a:ext cx="12192000" cy="6856413"/>
            </a:xfrm>
            <a:prstGeom prst="rect">
              <a:avLst/>
            </a:prstGeom>
            <a:solidFill>
              <a:srgbClr val="17202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685715"/>
              <a:endParaRPr lang="en-US" sz="700" b="1" dirty="0">
                <a:solidFill>
                  <a:srgbClr val="B5B5B5"/>
                </a:solidFill>
                <a:cs typeface="Calibri"/>
              </a:endParaRPr>
            </a:p>
          </p:txBody>
        </p:sp>
        <p:grpSp>
          <p:nvGrpSpPr>
            <p:cNvPr id="82" name="Group 81"/>
            <p:cNvGrpSpPr/>
            <p:nvPr/>
          </p:nvGrpSpPr>
          <p:grpSpPr>
            <a:xfrm>
              <a:off x="3243013" y="-4717842"/>
              <a:ext cx="2678806" cy="2678804"/>
              <a:chOff x="3243013" y="2105895"/>
              <a:chExt cx="2678806" cy="2678804"/>
            </a:xfrm>
            <a:grpFill/>
          </p:grpSpPr>
          <p:sp>
            <p:nvSpPr>
              <p:cNvPr id="83" name="Freeform 82"/>
              <p:cNvSpPr/>
              <p:nvPr/>
            </p:nvSpPr>
            <p:spPr>
              <a:xfrm>
                <a:off x="3243013" y="2105895"/>
                <a:ext cx="2678806" cy="2678804"/>
              </a:xfrm>
              <a:custGeom>
                <a:avLst/>
                <a:gdLst>
                  <a:gd name="connsiteX0" fmla="*/ 0 w 856304"/>
                  <a:gd name="connsiteY0" fmla="*/ 428152 h 856304"/>
                  <a:gd name="connsiteX1" fmla="*/ 428152 w 856304"/>
                  <a:gd name="connsiteY1" fmla="*/ 0 h 856304"/>
                  <a:gd name="connsiteX2" fmla="*/ 856304 w 856304"/>
                  <a:gd name="connsiteY2" fmla="*/ 428152 h 856304"/>
                  <a:gd name="connsiteX3" fmla="*/ 428152 w 856304"/>
                  <a:gd name="connsiteY3" fmla="*/ 856304 h 856304"/>
                  <a:gd name="connsiteX4" fmla="*/ 0 w 856304"/>
                  <a:gd name="connsiteY4" fmla="*/ 428152 h 85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04" h="856304">
                    <a:moveTo>
                      <a:pt x="0" y="428152"/>
                    </a:moveTo>
                    <a:cubicBezTo>
                      <a:pt x="0" y="191690"/>
                      <a:pt x="191690" y="0"/>
                      <a:pt x="428152" y="0"/>
                    </a:cubicBezTo>
                    <a:cubicBezTo>
                      <a:pt x="664614" y="0"/>
                      <a:pt x="856304" y="191690"/>
                      <a:pt x="856304" y="428152"/>
                    </a:cubicBezTo>
                    <a:cubicBezTo>
                      <a:pt x="856304" y="664614"/>
                      <a:pt x="664614" y="856304"/>
                      <a:pt x="428152" y="856304"/>
                    </a:cubicBezTo>
                    <a:cubicBezTo>
                      <a:pt x="191690" y="856304"/>
                      <a:pt x="0" y="664614"/>
                      <a:pt x="0" y="428152"/>
                    </a:cubicBezTo>
                    <a:close/>
                  </a:path>
                </a:pathLst>
              </a:custGeom>
              <a:grpFill/>
              <a:ln w="222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spcAft>
                    <a:spcPts val="900"/>
                  </a:spcAft>
                </a:pPr>
                <a:endParaRPr lang="en-US" sz="900" dirty="0">
                  <a:solidFill>
                    <a:srgbClr val="B5B5B5"/>
                  </a:solidFill>
                  <a:latin typeface="Helvetica Neue" charset="0"/>
                  <a:ea typeface="Helvetica Neue" charset="0"/>
                  <a:cs typeface="Helvetica Neue" charset="0"/>
                </a:endParaRPr>
              </a:p>
            </p:txBody>
          </p:sp>
          <p:sp>
            <p:nvSpPr>
              <p:cNvPr id="84" name="TextBox 83"/>
              <p:cNvSpPr txBox="1"/>
              <p:nvPr/>
            </p:nvSpPr>
            <p:spPr>
              <a:xfrm>
                <a:off x="3317173" y="3869114"/>
                <a:ext cx="2512743" cy="355653"/>
              </a:xfrm>
              <a:prstGeom prst="rect">
                <a:avLst/>
              </a:prstGeom>
              <a:grpFill/>
            </p:spPr>
            <p:txBody>
              <a:bodyPr wrap="square" rtlCol="0">
                <a:spAutoFit/>
              </a:bodyPr>
              <a:lstStyle/>
              <a:p>
                <a:pPr algn="ctr" defTabSz="685715">
                  <a:lnSpc>
                    <a:spcPct val="150000"/>
                  </a:lnSpc>
                </a:pPr>
                <a:r>
                  <a:rPr lang="en-US" sz="800" dirty="0">
                    <a:solidFill>
                      <a:srgbClr val="56CDE3"/>
                    </a:solidFill>
                    <a:latin typeface="Helvetica Neue Thin" charset="0"/>
                    <a:ea typeface="Helvetica Neue Thin" charset="0"/>
                    <a:cs typeface="Helvetica Neue Thin" charset="0"/>
                  </a:rPr>
                  <a:t>Your connected technology partner.</a:t>
                </a:r>
              </a:p>
            </p:txBody>
          </p:sp>
        </p:grpSp>
      </p:grpSp>
      <p:pic>
        <p:nvPicPr>
          <p:cNvPr id="87" name="Picture 86" descr="pk_logo.png"/>
          <p:cNvPicPr>
            <a:picLocks noChangeAspect="1"/>
          </p:cNvPicPr>
          <p:nvPr userDrawn="1"/>
        </p:nvPicPr>
        <p:blipFill rotWithShape="1">
          <a:blip r:embed="rId2" cstate="screen">
            <a:alphaModFix/>
            <a:duotone>
              <a:prstClr val="black"/>
              <a:srgbClr val="686868">
                <a:tint val="45000"/>
                <a:satMod val="400000"/>
              </a:srgbClr>
            </a:duotone>
            <a:extLst>
              <a:ext uri="{28A0092B-C50C-407E-A947-70E740481C1C}">
                <a14:useLocalDpi xmlns:a14="http://schemas.microsoft.com/office/drawing/2010/main"/>
              </a:ext>
            </a:extLst>
          </a:blip>
          <a:srcRect l="-12628" r="-2545" b="-275"/>
          <a:stretch/>
        </p:blipFill>
        <p:spPr>
          <a:xfrm>
            <a:off x="4106695" y="-3587642"/>
            <a:ext cx="873728" cy="758619"/>
          </a:xfrm>
          <a:prstGeom prst="rect">
            <a:avLst/>
          </a:prstGeom>
        </p:spPr>
      </p:pic>
      <p:sp>
        <p:nvSpPr>
          <p:cNvPr id="88" name="Oval 87"/>
          <p:cNvSpPr/>
          <p:nvPr userDrawn="1"/>
        </p:nvSpPr>
        <p:spPr>
          <a:xfrm>
            <a:off x="2566300" y="596548"/>
            <a:ext cx="3986042" cy="3986042"/>
          </a:xfrm>
          <a:prstGeom prst="ellipse">
            <a:avLst/>
          </a:prstGeom>
          <a:solidFill>
            <a:schemeClr val="bg1">
              <a:lumMod val="50000"/>
              <a:lumOff val="50000"/>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lIns="68573" tIns="34289" rIns="68573" bIns="34289" rtlCol="0" anchor="t" anchorCtr="0"/>
          <a:lstStyle/>
          <a:p>
            <a:pPr algn="ctr" defTabSz="685715"/>
            <a:endParaRPr lang="en-US" sz="700" b="1" dirty="0">
              <a:solidFill>
                <a:srgbClr val="B5B5B5"/>
              </a:solidFill>
              <a:cs typeface="Calibri"/>
            </a:endParaRPr>
          </a:p>
        </p:txBody>
      </p:sp>
      <p:sp>
        <p:nvSpPr>
          <p:cNvPr id="89" name="Rectangle 88"/>
          <p:cNvSpPr/>
          <p:nvPr userDrawn="1"/>
        </p:nvSpPr>
        <p:spPr>
          <a:xfrm flipV="1">
            <a:off x="-41888" y="-5151408"/>
            <a:ext cx="9144000" cy="5142310"/>
          </a:xfrm>
          <a:prstGeom prst="rect">
            <a:avLst/>
          </a:prstGeom>
          <a:solidFill>
            <a:schemeClr val="bg1">
              <a:lumMod val="50000"/>
              <a:lumOff val="50000"/>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lIns="68573" tIns="34289" rIns="68573" bIns="34289" rtlCol="0" anchor="t" anchorCtr="0"/>
          <a:lstStyle/>
          <a:p>
            <a:pPr algn="ctr" defTabSz="685715"/>
            <a:endParaRPr lang="en-US" sz="700" b="1" dirty="0">
              <a:solidFill>
                <a:srgbClr val="B5B5B5"/>
              </a:solidFill>
              <a:cs typeface="Calibri"/>
            </a:endParaRPr>
          </a:p>
        </p:txBody>
      </p:sp>
      <p:grpSp>
        <p:nvGrpSpPr>
          <p:cNvPr id="90" name="Group 89"/>
          <p:cNvGrpSpPr/>
          <p:nvPr userDrawn="1"/>
        </p:nvGrpSpPr>
        <p:grpSpPr>
          <a:xfrm>
            <a:off x="1183734" y="280534"/>
            <a:ext cx="6636299" cy="261513"/>
            <a:chOff x="54301" y="241896"/>
            <a:chExt cx="7694569" cy="327745"/>
          </a:xfrm>
        </p:grpSpPr>
        <p:sp>
          <p:nvSpPr>
            <p:cNvPr id="91" name="TextBox 90"/>
            <p:cNvSpPr txBox="1"/>
            <p:nvPr/>
          </p:nvSpPr>
          <p:spPr>
            <a:xfrm>
              <a:off x="54301" y="280347"/>
              <a:ext cx="7440255" cy="289294"/>
            </a:xfrm>
            <a:prstGeom prst="rect">
              <a:avLst/>
            </a:prstGeom>
            <a:noFill/>
            <a:ln>
              <a:noFill/>
            </a:ln>
          </p:spPr>
          <p:txBody>
            <a:bodyPr wrap="square" rtlCol="0">
              <a:spAutoFit/>
            </a:bodyPr>
            <a:lstStyle/>
            <a:p>
              <a:pPr indent="361896" defTabSz="685715">
                <a:tabLst>
                  <a:tab pos="1866621" algn="l"/>
                  <a:tab pos="3580862" algn="l"/>
                  <a:tab pos="5333202" algn="l"/>
                </a:tabLst>
              </a:pPr>
              <a:r>
                <a:rPr lang="en-US" sz="900" dirty="0">
                  <a:solidFill>
                    <a:srgbClr val="B5B5B5"/>
                  </a:solidFill>
                  <a:latin typeface="Helvetica Neue" charset="0"/>
                  <a:ea typeface="Helvetica Neue" charset="0"/>
                  <a:cs typeface="Helvetica Neue" charset="0"/>
                </a:rPr>
                <a:t>COLLOCATED	DISTRIBUTED	NEARSHORE	OFFSHORE</a:t>
              </a:r>
            </a:p>
          </p:txBody>
        </p:sp>
        <p:cxnSp>
          <p:nvCxnSpPr>
            <p:cNvPr id="92" name="Straight Connector 91"/>
            <p:cNvCxnSpPr/>
            <p:nvPr/>
          </p:nvCxnSpPr>
          <p:spPr>
            <a:xfrm>
              <a:off x="119773" y="241896"/>
              <a:ext cx="7629097" cy="19306"/>
            </a:xfrm>
            <a:prstGeom prst="line">
              <a:avLst/>
            </a:prstGeom>
            <a:ln>
              <a:solidFill>
                <a:srgbClr val="B5B5B5"/>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userDrawn="1"/>
        </p:nvGrpSpPr>
        <p:grpSpPr>
          <a:xfrm>
            <a:off x="1183726" y="59440"/>
            <a:ext cx="6817274" cy="369332"/>
            <a:chOff x="54300" y="-133955"/>
            <a:chExt cx="7719418" cy="462867"/>
          </a:xfrm>
        </p:grpSpPr>
        <p:sp>
          <p:nvSpPr>
            <p:cNvPr id="94" name="TextBox 93"/>
            <p:cNvSpPr txBox="1"/>
            <p:nvPr/>
          </p:nvSpPr>
          <p:spPr>
            <a:xfrm>
              <a:off x="54300" y="-133955"/>
              <a:ext cx="7719417" cy="462867"/>
            </a:xfrm>
            <a:prstGeom prst="rect">
              <a:avLst/>
            </a:prstGeom>
            <a:noFill/>
            <a:ln>
              <a:noFill/>
            </a:ln>
          </p:spPr>
          <p:txBody>
            <a:bodyPr wrap="square" rtlCol="0">
              <a:spAutoFit/>
            </a:bodyPr>
            <a:lstStyle/>
            <a:p>
              <a:pPr indent="361896" defTabSz="685715">
                <a:tabLst>
                  <a:tab pos="2742788" algn="l"/>
                  <a:tab pos="5104636" algn="l"/>
                </a:tabLst>
              </a:pPr>
              <a:r>
                <a:rPr lang="en-US" sz="900" dirty="0">
                  <a:solidFill>
                    <a:srgbClr val="B5B5B5"/>
                  </a:solidFill>
                  <a:latin typeface="Helvetica Neue" charset="0"/>
                  <a:ea typeface="Helvetica Neue" charset="0"/>
                  <a:cs typeface="Helvetica Neue" charset="0"/>
                </a:rPr>
                <a:t>INNOVATION 	THOUGHT LEADERSHIP	CENTERS OF EXCELLENCE	</a:t>
              </a:r>
            </a:p>
          </p:txBody>
        </p:sp>
        <p:cxnSp>
          <p:nvCxnSpPr>
            <p:cNvPr id="95" name="Straight Connector 94"/>
            <p:cNvCxnSpPr/>
            <p:nvPr/>
          </p:nvCxnSpPr>
          <p:spPr>
            <a:xfrm>
              <a:off x="118901" y="144316"/>
              <a:ext cx="7654817" cy="17082"/>
            </a:xfrm>
            <a:prstGeom prst="line">
              <a:avLst/>
            </a:prstGeom>
            <a:ln>
              <a:solidFill>
                <a:srgbClr val="B5B5B5"/>
              </a:solidFill>
              <a:headEnd type="none"/>
              <a:tailEnd type="ova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2137032" y="498251"/>
            <a:ext cx="3023141" cy="1257972"/>
            <a:chOff x="2137026" y="498251"/>
            <a:chExt cx="3023141" cy="1257972"/>
          </a:xfrm>
        </p:grpSpPr>
        <p:grpSp>
          <p:nvGrpSpPr>
            <p:cNvPr id="97" name="Group 96"/>
            <p:cNvGrpSpPr/>
            <p:nvPr/>
          </p:nvGrpSpPr>
          <p:grpSpPr>
            <a:xfrm>
              <a:off x="2137026" y="498251"/>
              <a:ext cx="1959802" cy="577081"/>
              <a:chOff x="1325368" y="520905"/>
              <a:chExt cx="2613069" cy="769441"/>
            </a:xfrm>
          </p:grpSpPr>
          <p:sp>
            <p:nvSpPr>
              <p:cNvPr id="103" name="TextBox 5"/>
              <p:cNvSpPr txBox="1">
                <a:spLocks noChangeArrowheads="1"/>
              </p:cNvSpPr>
              <p:nvPr/>
            </p:nvSpPr>
            <p:spPr bwMode="auto">
              <a:xfrm>
                <a:off x="1325368" y="520905"/>
                <a:ext cx="2026506"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Mobile/Multi-Channel</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Experience Design</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Internet of Things (</a:t>
                </a:r>
                <a:r>
                  <a:rPr lang="en-US" altLang="en-US" sz="800" dirty="0" err="1">
                    <a:solidFill>
                      <a:srgbClr val="B5B5B5"/>
                    </a:solidFill>
                    <a:latin typeface="Helvetica Neue" charset="0"/>
                    <a:ea typeface="Helvetica Neue" charset="0"/>
                    <a:cs typeface="Helvetica Neue" charset="0"/>
                  </a:rPr>
                  <a:t>IoT</a:t>
                </a:r>
                <a:r>
                  <a:rPr lang="en-US" altLang="en-US" sz="800" dirty="0">
                    <a:solidFill>
                      <a:srgbClr val="B5B5B5"/>
                    </a:solidFill>
                    <a:latin typeface="Helvetica Neue" charset="0"/>
                    <a:ea typeface="Helvetica Neue" charset="0"/>
                    <a:cs typeface="Helvetica Neue" charset="0"/>
                  </a:rPr>
                  <a:t>)</a:t>
                </a:r>
              </a:p>
            </p:txBody>
          </p:sp>
          <p:grpSp>
            <p:nvGrpSpPr>
              <p:cNvPr id="104" name="Group 103"/>
              <p:cNvGrpSpPr/>
              <p:nvPr/>
            </p:nvGrpSpPr>
            <p:grpSpPr>
              <a:xfrm flipH="1">
                <a:off x="3351869" y="651967"/>
                <a:ext cx="586568" cy="525402"/>
                <a:chOff x="1685239" y="666765"/>
                <a:chExt cx="586568" cy="525402"/>
              </a:xfrm>
            </p:grpSpPr>
            <p:sp>
              <p:nvSpPr>
                <p:cNvPr id="105" name="Freeform 104"/>
                <p:cNvSpPr/>
                <p:nvPr/>
              </p:nvSpPr>
              <p:spPr>
                <a:xfrm flipV="1">
                  <a:off x="2058003" y="666765"/>
                  <a:ext cx="213804" cy="525402"/>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06" name="Straight Connector 105"/>
                <p:cNvCxnSpPr/>
                <p:nvPr/>
              </p:nvCxnSpPr>
              <p:spPr>
                <a:xfrm>
                  <a:off x="1685239" y="916787"/>
                  <a:ext cx="557527" cy="0"/>
                </a:xfrm>
                <a:prstGeom prst="line">
                  <a:avLst/>
                </a:pr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98" name="Group 97"/>
            <p:cNvGrpSpPr/>
            <p:nvPr/>
          </p:nvGrpSpPr>
          <p:grpSpPr>
            <a:xfrm>
              <a:off x="4062887" y="570312"/>
              <a:ext cx="1097280" cy="1185911"/>
              <a:chOff x="3893183" y="760418"/>
              <a:chExt cx="1463040" cy="1581214"/>
            </a:xfrm>
          </p:grpSpPr>
          <p:grpSp>
            <p:nvGrpSpPr>
              <p:cNvPr id="99" name="Group 98"/>
              <p:cNvGrpSpPr/>
              <p:nvPr/>
            </p:nvGrpSpPr>
            <p:grpSpPr>
              <a:xfrm>
                <a:off x="4135348" y="902044"/>
                <a:ext cx="908064" cy="1439588"/>
                <a:chOff x="4135348" y="902038"/>
                <a:chExt cx="908064" cy="1439588"/>
              </a:xfrm>
            </p:grpSpPr>
            <p:cxnSp>
              <p:nvCxnSpPr>
                <p:cNvPr id="101" name="Straight Connector 100"/>
                <p:cNvCxnSpPr/>
                <p:nvPr/>
              </p:nvCxnSpPr>
              <p:spPr>
                <a:xfrm rot="5400000">
                  <a:off x="4288072" y="2044818"/>
                  <a:ext cx="593616"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5348" y="902038"/>
                  <a:ext cx="908064" cy="795462"/>
                </a:xfrm>
                <a:prstGeom prst="rect">
                  <a:avLst/>
                </a:prstGeom>
                <a:noFill/>
              </p:spPr>
            </p:pic>
          </p:grpSp>
          <p:pic>
            <p:nvPicPr>
              <p:cNvPr id="100" name="Picture 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3183" y="760418"/>
                <a:ext cx="1463040" cy="416965"/>
              </a:xfrm>
              <a:prstGeom prst="rect">
                <a:avLst/>
              </a:prstGeom>
            </p:spPr>
          </p:pic>
        </p:grpSp>
      </p:grpSp>
      <p:grpSp>
        <p:nvGrpSpPr>
          <p:cNvPr id="107" name="Group 106"/>
          <p:cNvGrpSpPr/>
          <p:nvPr userDrawn="1"/>
        </p:nvGrpSpPr>
        <p:grpSpPr>
          <a:xfrm>
            <a:off x="5341794" y="806102"/>
            <a:ext cx="1570032" cy="1822679"/>
            <a:chOff x="5341794" y="806096"/>
            <a:chExt cx="1570032" cy="1822679"/>
          </a:xfrm>
        </p:grpSpPr>
        <p:grpSp>
          <p:nvGrpSpPr>
            <p:cNvPr id="108" name="Group 107"/>
            <p:cNvGrpSpPr/>
            <p:nvPr/>
          </p:nvGrpSpPr>
          <p:grpSpPr>
            <a:xfrm flipH="1">
              <a:off x="5341794" y="806096"/>
              <a:ext cx="1336404" cy="1093762"/>
              <a:chOff x="6562452" y="1400722"/>
              <a:chExt cx="1926602" cy="1458348"/>
            </a:xfrm>
          </p:grpSpPr>
          <p:grpSp>
            <p:nvGrpSpPr>
              <p:cNvPr id="113" name="Group 112"/>
              <p:cNvGrpSpPr/>
              <p:nvPr/>
            </p:nvGrpSpPr>
            <p:grpSpPr>
              <a:xfrm flipV="1">
                <a:off x="6562452" y="1563116"/>
                <a:ext cx="171252" cy="1295954"/>
                <a:chOff x="1113768" y="4146141"/>
                <a:chExt cx="119178" cy="1311903"/>
              </a:xfrm>
            </p:grpSpPr>
            <p:sp>
              <p:nvSpPr>
                <p:cNvPr id="115" name="Freeform 114"/>
                <p:cNvSpPr/>
                <p:nvPr/>
              </p:nvSpPr>
              <p:spPr>
                <a:xfrm>
                  <a:off x="1115217" y="4146141"/>
                  <a:ext cx="115263" cy="6794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sp>
              <p:nvSpPr>
                <p:cNvPr id="116" name="Freeform 115"/>
                <p:cNvSpPr/>
                <p:nvPr/>
              </p:nvSpPr>
              <p:spPr>
                <a:xfrm>
                  <a:off x="1113768" y="4511284"/>
                  <a:ext cx="119178" cy="946760"/>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sp>
              <p:nvSpPr>
                <p:cNvPr id="117" name="Freeform 116"/>
                <p:cNvSpPr/>
                <p:nvPr/>
              </p:nvSpPr>
              <p:spPr>
                <a:xfrm>
                  <a:off x="1115217" y="4271760"/>
                  <a:ext cx="115261" cy="9132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grpSp>
          <p:sp>
            <p:nvSpPr>
              <p:cNvPr id="114" name="TextBox 5"/>
              <p:cNvSpPr txBox="1">
                <a:spLocks noChangeArrowheads="1"/>
              </p:cNvSpPr>
              <p:nvPr/>
            </p:nvSpPr>
            <p:spPr bwMode="auto">
              <a:xfrm>
                <a:off x="6687514" y="1400722"/>
                <a:ext cx="1801540" cy="11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CI/CD</a:t>
                </a:r>
              </a:p>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Cloud Engineering</a:t>
                </a:r>
              </a:p>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Enterprise Test &amp; Assurance</a:t>
                </a:r>
              </a:p>
            </p:txBody>
          </p:sp>
        </p:grpSp>
        <p:grpSp>
          <p:nvGrpSpPr>
            <p:cNvPr id="109" name="Group 108"/>
            <p:cNvGrpSpPr/>
            <p:nvPr/>
          </p:nvGrpSpPr>
          <p:grpSpPr>
            <a:xfrm>
              <a:off x="5804917" y="1889627"/>
              <a:ext cx="1106909" cy="739148"/>
              <a:chOff x="6292100" y="3207070"/>
              <a:chExt cx="1475879" cy="985530"/>
            </a:xfrm>
          </p:grpSpPr>
          <p:pic>
            <p:nvPicPr>
              <p:cNvPr id="111" name="Picture 1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6512" y="3598398"/>
                <a:ext cx="678313" cy="594202"/>
              </a:xfrm>
              <a:prstGeom prst="rect">
                <a:avLst/>
              </a:prstGeom>
            </p:spPr>
          </p:pic>
          <p:pic>
            <p:nvPicPr>
              <p:cNvPr id="112" name="Picture 1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2100" y="3207070"/>
                <a:ext cx="1475879" cy="420624"/>
              </a:xfrm>
              <a:prstGeom prst="rect">
                <a:avLst/>
              </a:prstGeom>
            </p:spPr>
          </p:pic>
        </p:grpSp>
        <p:cxnSp>
          <p:nvCxnSpPr>
            <p:cNvPr id="110" name="Straight Connector 109"/>
            <p:cNvCxnSpPr/>
            <p:nvPr/>
          </p:nvCxnSpPr>
          <p:spPr>
            <a:xfrm rot="9840000">
              <a:off x="5344192"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userDrawn="1"/>
        </p:nvGrpSpPr>
        <p:grpSpPr>
          <a:xfrm>
            <a:off x="1535815" y="1671383"/>
            <a:ext cx="2263472" cy="1630341"/>
            <a:chOff x="1535813" y="1671381"/>
            <a:chExt cx="2263472" cy="1630341"/>
          </a:xfrm>
        </p:grpSpPr>
        <p:grpSp>
          <p:nvGrpSpPr>
            <p:cNvPr id="119" name="Group 118"/>
            <p:cNvGrpSpPr/>
            <p:nvPr/>
          </p:nvGrpSpPr>
          <p:grpSpPr>
            <a:xfrm flipH="1">
              <a:off x="1535813" y="2535886"/>
              <a:ext cx="1285927" cy="765836"/>
              <a:chOff x="1517928" y="4248215"/>
              <a:chExt cx="2257102" cy="1021113"/>
            </a:xfrm>
          </p:grpSpPr>
          <p:grpSp>
            <p:nvGrpSpPr>
              <p:cNvPr id="126" name="Group 125"/>
              <p:cNvGrpSpPr/>
              <p:nvPr/>
            </p:nvGrpSpPr>
            <p:grpSpPr>
              <a:xfrm>
                <a:off x="1517928" y="4248215"/>
                <a:ext cx="117123" cy="873961"/>
                <a:chOff x="1014292" y="4444146"/>
                <a:chExt cx="117123" cy="873961"/>
              </a:xfrm>
            </p:grpSpPr>
            <p:sp>
              <p:nvSpPr>
                <p:cNvPr id="128" name="Freeform 127"/>
                <p:cNvSpPr/>
                <p:nvPr/>
              </p:nvSpPr>
              <p:spPr>
                <a:xfrm>
                  <a:off x="1014294" y="4444148"/>
                  <a:ext cx="117121" cy="381425"/>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sp>
              <p:nvSpPr>
                <p:cNvPr id="129" name="Freeform 128"/>
                <p:cNvSpPr/>
                <p:nvPr/>
              </p:nvSpPr>
              <p:spPr>
                <a:xfrm>
                  <a:off x="1014292" y="4511284"/>
                  <a:ext cx="115261" cy="80682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sp>
              <p:nvSpPr>
                <p:cNvPr id="130" name="Freeform 129"/>
                <p:cNvSpPr/>
                <p:nvPr/>
              </p:nvSpPr>
              <p:spPr>
                <a:xfrm>
                  <a:off x="1014294" y="4444146"/>
                  <a:ext cx="115259" cy="634438"/>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grpSp>
          <p:sp>
            <p:nvSpPr>
              <p:cNvPr id="127" name="TextBox 5"/>
              <p:cNvSpPr txBox="1">
                <a:spLocks noChangeArrowheads="1"/>
              </p:cNvSpPr>
              <p:nvPr/>
            </p:nvSpPr>
            <p:spPr bwMode="auto">
              <a:xfrm>
                <a:off x="1632415" y="4499888"/>
                <a:ext cx="2142615" cy="769440"/>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SAP</a:t>
                </a:r>
              </a:p>
              <a:p>
                <a:pPr marL="0" indent="0" algn="r" defTabSz="685715">
                  <a:spcAft>
                    <a:spcPts val="450"/>
                  </a:spcAft>
                </a:pPr>
                <a:r>
                  <a:rPr lang="en-US" altLang="en-US" sz="800" dirty="0" err="1">
                    <a:solidFill>
                      <a:srgbClr val="B5B5B5"/>
                    </a:solidFill>
                    <a:latin typeface="Helvetica Neue" charset="0"/>
                    <a:ea typeface="Helvetica Neue" charset="0"/>
                    <a:cs typeface="Helvetica Neue" charset="0"/>
                  </a:rPr>
                  <a:t>Salesforce</a:t>
                </a:r>
                <a:endParaRPr lang="en-US" altLang="en-US" sz="800" dirty="0">
                  <a:solidFill>
                    <a:srgbClr val="B5B5B5"/>
                  </a:solidFill>
                  <a:latin typeface="Helvetica Neue" charset="0"/>
                  <a:ea typeface="Helvetica Neue" charset="0"/>
                  <a:cs typeface="Helvetica Neue" charset="0"/>
                </a:endParaRP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Custom Solutions</a:t>
                </a:r>
              </a:p>
            </p:txBody>
          </p:sp>
        </p:grpSp>
        <p:grpSp>
          <p:nvGrpSpPr>
            <p:cNvPr id="120" name="Group 119"/>
            <p:cNvGrpSpPr/>
            <p:nvPr/>
          </p:nvGrpSpPr>
          <p:grpSpPr>
            <a:xfrm>
              <a:off x="2332969" y="1671381"/>
              <a:ext cx="1106909" cy="823655"/>
              <a:chOff x="1325368" y="3085250"/>
              <a:chExt cx="1475879" cy="1098206"/>
            </a:xfrm>
          </p:grpSpPr>
          <p:grpSp>
            <p:nvGrpSpPr>
              <p:cNvPr id="122" name="Group 121"/>
              <p:cNvGrpSpPr/>
              <p:nvPr/>
            </p:nvGrpSpPr>
            <p:grpSpPr>
              <a:xfrm>
                <a:off x="1674919" y="3560334"/>
                <a:ext cx="711326" cy="623122"/>
                <a:chOff x="1321624" y="3560334"/>
                <a:chExt cx="711326" cy="623122"/>
              </a:xfrm>
            </p:grpSpPr>
            <p:pic>
              <p:nvPicPr>
                <p:cNvPr id="124" name="Picture 1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1624" y="3560334"/>
                  <a:ext cx="711326" cy="623122"/>
                </a:xfrm>
                <a:prstGeom prst="rect">
                  <a:avLst/>
                </a:prstGeom>
              </p:spPr>
            </p:pic>
            <p:cxnSp>
              <p:nvCxnSpPr>
                <p:cNvPr id="125" name="Straight Connector 124"/>
                <p:cNvCxnSpPr/>
                <p:nvPr/>
              </p:nvCxnSpPr>
              <p:spPr>
                <a:xfrm>
                  <a:off x="1792456" y="3746912"/>
                  <a:ext cx="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368" y="3085250"/>
                <a:ext cx="1475879" cy="420624"/>
              </a:xfrm>
              <a:prstGeom prst="rect">
                <a:avLst/>
              </a:prstGeom>
              <a:noFill/>
              <a:ln>
                <a:noFill/>
              </a:ln>
            </p:spPr>
          </p:pic>
        </p:grpSp>
        <p:cxnSp>
          <p:nvCxnSpPr>
            <p:cNvPr id="121" name="Straight Connector 120"/>
            <p:cNvCxnSpPr/>
            <p:nvPr/>
          </p:nvCxnSpPr>
          <p:spPr>
            <a:xfrm rot="11760000" flipV="1">
              <a:off x="3354073"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userDrawn="1"/>
        </p:nvGrpSpPr>
        <p:grpSpPr>
          <a:xfrm>
            <a:off x="5111586" y="3195008"/>
            <a:ext cx="2417941" cy="1283943"/>
            <a:chOff x="5111580" y="3195008"/>
            <a:chExt cx="2417941" cy="1283943"/>
          </a:xfrm>
        </p:grpSpPr>
        <p:grpSp>
          <p:nvGrpSpPr>
            <p:cNvPr id="132" name="Group 131"/>
            <p:cNvGrpSpPr/>
            <p:nvPr/>
          </p:nvGrpSpPr>
          <p:grpSpPr>
            <a:xfrm>
              <a:off x="6270422" y="3579544"/>
              <a:ext cx="1259099" cy="577081"/>
              <a:chOff x="5234570" y="5452400"/>
              <a:chExt cx="1678799" cy="769442"/>
            </a:xfrm>
          </p:grpSpPr>
          <p:sp>
            <p:nvSpPr>
              <p:cNvPr id="137" name="TextBox 5"/>
              <p:cNvSpPr txBox="1">
                <a:spLocks noChangeArrowheads="1"/>
              </p:cNvSpPr>
              <p:nvPr/>
            </p:nvSpPr>
            <p:spPr bwMode="auto">
              <a:xfrm>
                <a:off x="5806470" y="5452400"/>
                <a:ext cx="1106899" cy="769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defTabSz="685715">
                  <a:spcAft>
                    <a:spcPts val="450"/>
                  </a:spcAft>
                </a:pPr>
                <a:r>
                  <a:rPr lang="en-US" altLang="en-US" sz="800" dirty="0">
                    <a:solidFill>
                      <a:srgbClr val="B5B5B5"/>
                    </a:solidFill>
                    <a:latin typeface="Helvetica Neue" charset="0"/>
                    <a:ea typeface="Helvetica Neue" charset="0"/>
                    <a:cs typeface="Helvetica Neue" charset="0"/>
                  </a:rPr>
                  <a:t>Reporting</a:t>
                </a:r>
              </a:p>
              <a:p>
                <a:pPr marL="0" indent="0" defTabSz="685715">
                  <a:spcAft>
                    <a:spcPts val="450"/>
                  </a:spcAft>
                </a:pPr>
                <a:r>
                  <a:rPr lang="en-US" altLang="en-US" sz="800" dirty="0">
                    <a:solidFill>
                      <a:srgbClr val="B5B5B5"/>
                    </a:solidFill>
                    <a:latin typeface="Helvetica Neue" charset="0"/>
                    <a:ea typeface="Helvetica Neue" charset="0"/>
                    <a:cs typeface="Helvetica Neue" charset="0"/>
                  </a:rPr>
                  <a:t>Operational</a:t>
                </a:r>
              </a:p>
              <a:p>
                <a:pPr marL="0" indent="0" defTabSz="685715">
                  <a:spcAft>
                    <a:spcPts val="450"/>
                  </a:spcAft>
                </a:pPr>
                <a:r>
                  <a:rPr lang="en-US" altLang="en-US" sz="800" dirty="0">
                    <a:solidFill>
                      <a:srgbClr val="B5B5B5"/>
                    </a:solidFill>
                    <a:latin typeface="Helvetica Neue" charset="0"/>
                    <a:ea typeface="Helvetica Neue" charset="0"/>
                    <a:cs typeface="Helvetica Neue" charset="0"/>
                  </a:rPr>
                  <a:t>Predictive</a:t>
                </a:r>
              </a:p>
            </p:txBody>
          </p:sp>
          <p:grpSp>
            <p:nvGrpSpPr>
              <p:cNvPr id="138" name="Group 137"/>
              <p:cNvGrpSpPr/>
              <p:nvPr/>
            </p:nvGrpSpPr>
            <p:grpSpPr>
              <a:xfrm>
                <a:off x="5234570" y="5568749"/>
                <a:ext cx="586563" cy="500043"/>
                <a:chOff x="1685239" y="666765"/>
                <a:chExt cx="586563" cy="500043"/>
              </a:xfrm>
            </p:grpSpPr>
            <p:sp>
              <p:nvSpPr>
                <p:cNvPr id="139" name="Freeform 138"/>
                <p:cNvSpPr/>
                <p:nvPr/>
              </p:nvSpPr>
              <p:spPr>
                <a:xfrm flipV="1">
                  <a:off x="2100632" y="666765"/>
                  <a:ext cx="171170"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40" name="Straight Connector 139"/>
                <p:cNvCxnSpPr/>
                <p:nvPr/>
              </p:nvCxnSpPr>
              <p:spPr>
                <a:xfrm>
                  <a:off x="1685239" y="916787"/>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133" name="Group 132"/>
            <p:cNvGrpSpPr/>
            <p:nvPr/>
          </p:nvGrpSpPr>
          <p:grpSpPr>
            <a:xfrm>
              <a:off x="5111580" y="3604330"/>
              <a:ext cx="1106904" cy="874621"/>
              <a:chOff x="3906174" y="4755532"/>
              <a:chExt cx="1475872" cy="1166161"/>
            </a:xfrm>
          </p:grpSpPr>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6147" y="5107875"/>
                <a:ext cx="929014" cy="813818"/>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6174" y="4755532"/>
                <a:ext cx="1475872" cy="420624"/>
              </a:xfrm>
              <a:prstGeom prst="rect">
                <a:avLst/>
              </a:prstGeom>
            </p:spPr>
          </p:pic>
        </p:grpSp>
        <p:cxnSp>
          <p:nvCxnSpPr>
            <p:cNvPr id="134" name="Straight Connector 133"/>
            <p:cNvCxnSpPr/>
            <p:nvPr/>
          </p:nvCxnSpPr>
          <p:spPr>
            <a:xfrm rot="13500000">
              <a:off x="5017932"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userDrawn="1"/>
        </p:nvGrpSpPr>
        <p:grpSpPr>
          <a:xfrm>
            <a:off x="1900425" y="3417620"/>
            <a:ext cx="2237776" cy="1561045"/>
            <a:chOff x="1900425" y="3417614"/>
            <a:chExt cx="2237776" cy="1561045"/>
          </a:xfrm>
        </p:grpSpPr>
        <p:grpSp>
          <p:nvGrpSpPr>
            <p:cNvPr id="142" name="Group 141"/>
            <p:cNvGrpSpPr/>
            <p:nvPr/>
          </p:nvGrpSpPr>
          <p:grpSpPr>
            <a:xfrm>
              <a:off x="1900425" y="3417614"/>
              <a:ext cx="2237776" cy="1561045"/>
              <a:chOff x="1900425" y="3417614"/>
              <a:chExt cx="2237776" cy="1561045"/>
            </a:xfrm>
          </p:grpSpPr>
          <p:cxnSp>
            <p:nvCxnSpPr>
              <p:cNvPr id="145" name="Straight Connector 144"/>
              <p:cNvCxnSpPr/>
              <p:nvPr/>
            </p:nvCxnSpPr>
            <p:spPr>
              <a:xfrm>
                <a:off x="4138201" y="497865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8100000" flipV="1">
                <a:off x="3652217"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1900425" y="3849716"/>
                <a:ext cx="1342443" cy="577081"/>
                <a:chOff x="4414267" y="5675791"/>
                <a:chExt cx="1789926" cy="769442"/>
              </a:xfrm>
            </p:grpSpPr>
            <p:sp>
              <p:nvSpPr>
                <p:cNvPr id="148" name="TextBox 5"/>
                <p:cNvSpPr txBox="1">
                  <a:spLocks noChangeArrowheads="1"/>
                </p:cNvSpPr>
                <p:nvPr/>
              </p:nvSpPr>
              <p:spPr bwMode="auto">
                <a:xfrm>
                  <a:off x="4414267" y="5675791"/>
                  <a:ext cx="1287808" cy="769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API Gateways</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API Management</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B2B / B2C</a:t>
                  </a:r>
                </a:p>
              </p:txBody>
            </p:sp>
            <p:grpSp>
              <p:nvGrpSpPr>
                <p:cNvPr id="149" name="Group 148"/>
                <p:cNvGrpSpPr/>
                <p:nvPr/>
              </p:nvGrpSpPr>
              <p:grpSpPr>
                <a:xfrm>
                  <a:off x="5646666" y="5835680"/>
                  <a:ext cx="557527" cy="500043"/>
                  <a:chOff x="2097335" y="933696"/>
                  <a:chExt cx="557527" cy="500043"/>
                </a:xfrm>
              </p:grpSpPr>
              <p:sp>
                <p:nvSpPr>
                  <p:cNvPr id="150" name="Freeform 149"/>
                  <p:cNvSpPr/>
                  <p:nvPr/>
                </p:nvSpPr>
                <p:spPr>
                  <a:xfrm flipH="1" flipV="1">
                    <a:off x="2100632" y="933696"/>
                    <a:ext cx="171169"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51" name="Straight Connector 150"/>
                  <p:cNvCxnSpPr/>
                  <p:nvPr/>
                </p:nvCxnSpPr>
                <p:spPr>
                  <a:xfrm flipH="1">
                    <a:off x="2097335" y="1183718"/>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pic>
          <p:nvPicPr>
            <p:cNvPr id="143" name="Picture 14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226374" y="3975312"/>
              <a:ext cx="698556" cy="654476"/>
            </a:xfrm>
            <a:prstGeom prst="rect">
              <a:avLst/>
            </a:prstGeom>
          </p:spPr>
        </p:pic>
        <p:pic>
          <p:nvPicPr>
            <p:cNvPr id="144" name="Picture 1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89716" y="3631873"/>
              <a:ext cx="1019471" cy="276880"/>
            </a:xfrm>
            <a:prstGeom prst="rect">
              <a:avLst/>
            </a:prstGeom>
          </p:spPr>
        </p:pic>
      </p:grpSp>
      <p:sp>
        <p:nvSpPr>
          <p:cNvPr id="2" name="TextBox 1"/>
          <p:cNvSpPr txBox="1"/>
          <p:nvPr userDrawn="1"/>
        </p:nvSpPr>
        <p:spPr>
          <a:xfrm>
            <a:off x="6994688" y="5155075"/>
            <a:ext cx="2175915" cy="265454"/>
          </a:xfrm>
          <a:prstGeom prst="rect">
            <a:avLst/>
          </a:prstGeom>
          <a:noFill/>
        </p:spPr>
        <p:txBody>
          <a:bodyPr wrap="none" lIns="91430" tIns="45715" rIns="91430" bIns="45715" rtlCol="0">
            <a:spAutoFit/>
          </a:bodyPr>
          <a:lstStyle/>
          <a:p>
            <a:pPr defTabSz="685715"/>
            <a:r>
              <a:rPr lang="en-US" sz="1100" i="1" dirty="0">
                <a:solidFill>
                  <a:srgbClr val="FF0000"/>
                </a:solidFill>
              </a:rPr>
              <a:t>CREATED IN MSTR TMP - 1/20/16</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99969 " pathEditMode="relative" rAng="0" ptsTypes="AA">
                                      <p:cBhvr>
                                        <p:cTn id="6" dur="2000" fill="hold"/>
                                        <p:tgtEl>
                                          <p:spTgt spid="79"/>
                                        </p:tgtEl>
                                        <p:attrNameLst>
                                          <p:attrName>ppt_x</p:attrName>
                                          <p:attrName>ppt_y</p:attrName>
                                        </p:attrNameLst>
                                      </p:cBhvr>
                                      <p:rCtr x="0" y="49969"/>
                                    </p:animMotion>
                                  </p:childTnLst>
                                </p:cTn>
                              </p:par>
                              <p:par>
                                <p:cTn id="7" presetID="42" presetClass="path" presetSubtype="0" accel="50000" decel="50000" fill="hold" nodeType="withEffect">
                                  <p:stCondLst>
                                    <p:cond delay="0"/>
                                  </p:stCondLst>
                                  <p:childTnLst>
                                    <p:animMotion origin="layout" path="M -3.33333E-6 1.11111E-6 L -3.33333E-6 1.12708 " pathEditMode="relative" rAng="0" ptsTypes="AA">
                                      <p:cBhvr>
                                        <p:cTn id="8" dur="2000" fill="hold"/>
                                        <p:tgtEl>
                                          <p:spTgt spid="87"/>
                                        </p:tgtEl>
                                        <p:attrNameLst>
                                          <p:attrName>ppt_x</p:attrName>
                                          <p:attrName>ppt_y</p:attrName>
                                        </p:attrNameLst>
                                      </p:cBhvr>
                                      <p:rCtr x="0" y="56366"/>
                                    </p:animMotion>
                                  </p:childTnLst>
                                </p:cTn>
                              </p:par>
                              <p:par>
                                <p:cTn id="9" presetID="10"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par>
                                <p:cTn id="42" presetID="42" presetClass="path" presetSubtype="0" accel="50000" decel="50000" fill="hold" grpId="0" nodeType="withEffect">
                                  <p:stCondLst>
                                    <p:cond delay="0"/>
                                  </p:stCondLst>
                                  <p:childTnLst>
                                    <p:animMotion origin="layout" path="M 0 3.7037E-7 L 0 1.00255 " pathEditMode="relative" rAng="0" ptsTypes="AA">
                                      <p:cBhvr>
                                        <p:cTn id="43" dur="2000" fill="hold"/>
                                        <p:tgtEl>
                                          <p:spTgt spid="89"/>
                                        </p:tgtEl>
                                        <p:attrNameLst>
                                          <p:attrName>ppt_x</p:attrName>
                                          <p:attrName>ppt_y</p:attrName>
                                        </p:attrNameLst>
                                      </p:cBhvr>
                                      <p:rCtr x="0" y="50139"/>
                                    </p:animMotion>
                                  </p:childTnLst>
                                </p:cTn>
                              </p:par>
                              <p:par>
                                <p:cTn id="44" presetID="42" presetClass="path" presetSubtype="0" accel="50000" decel="50000" fill="hold" nodeType="withEffect">
                                  <p:stCondLst>
                                    <p:cond delay="0"/>
                                  </p:stCondLst>
                                  <p:childTnLst>
                                    <p:animMotion origin="layout" path="M 3.05556E-6 -0.05417 L 3.05556E-6 0.89769 " pathEditMode="relative" rAng="0" ptsTypes="AA">
                                      <p:cBhvr>
                                        <p:cTn id="45" dur="2000" fill="hold"/>
                                        <p:tgtEl>
                                          <p:spTgt spid="90"/>
                                        </p:tgtEl>
                                        <p:attrNameLst>
                                          <p:attrName>ppt_x</p:attrName>
                                          <p:attrName>ppt_y</p:attrName>
                                        </p:attrNameLst>
                                      </p:cBhvr>
                                      <p:rCtr x="0" y="47593"/>
                                    </p:animMotion>
                                  </p:childTnLst>
                                </p:cTn>
                              </p:par>
                              <p:par>
                                <p:cTn id="46" presetID="10" presetClass="entr" presetSubtype="0"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9"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10" name="Rectangle 9"/>
          <p:cNvSpPr/>
          <p:nvPr userDrawn="1"/>
        </p:nvSpPr>
        <p:spPr>
          <a:xfrm>
            <a:off x="4279397" y="521208"/>
            <a:ext cx="4765001" cy="409632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12" name="TextBox 11"/>
          <p:cNvSpPr txBox="1"/>
          <p:nvPr userDrawn="1"/>
        </p:nvSpPr>
        <p:spPr>
          <a:xfrm>
            <a:off x="256654" y="2432171"/>
            <a:ext cx="3757567" cy="2554545"/>
          </a:xfrm>
          <a:prstGeom prst="rect">
            <a:avLst/>
          </a:prstGeom>
          <a:noFill/>
        </p:spPr>
        <p:txBody>
          <a:bodyPr wrap="square" lIns="91430" tIns="45715" rIns="91430" bIns="45715" rtlCol="0">
            <a:spAutoFit/>
          </a:bodyPr>
          <a:lstStyle/>
          <a:p>
            <a:pPr defTabSz="685715">
              <a:lnSpc>
                <a:spcPct val="60000"/>
              </a:lnSpc>
            </a:pPr>
            <a:r>
              <a:rPr lang="en-US" sz="8000" dirty="0">
                <a:solidFill>
                  <a:prstClr val="white">
                    <a:lumMod val="95000"/>
                  </a:prstClr>
                </a:solidFill>
                <a:cs typeface="Calibri"/>
              </a:rPr>
              <a:t>what will be covered</a:t>
            </a:r>
            <a:endParaRPr lang="en-US" sz="1400" dirty="0">
              <a:solidFill>
                <a:prstClr val="white">
                  <a:lumMod val="95000"/>
                </a:prstClr>
              </a:solidFill>
              <a:cs typeface="Calibri"/>
            </a:endParaRPr>
          </a:p>
          <a:p>
            <a:pPr defTabSz="685715"/>
            <a:endParaRPr lang="en-US" sz="1400" dirty="0">
              <a:solidFill>
                <a:prstClr val="black"/>
              </a:solidFill>
              <a:cs typeface="Calibri"/>
            </a:endParaRPr>
          </a:p>
        </p:txBody>
      </p:sp>
      <p:sp>
        <p:nvSpPr>
          <p:cNvPr id="24" name="Text Placeholder 23"/>
          <p:cNvSpPr>
            <a:spLocks noGrp="1"/>
          </p:cNvSpPr>
          <p:nvPr>
            <p:ph type="body" sz="quarter" idx="11"/>
          </p:nvPr>
        </p:nvSpPr>
        <p:spPr>
          <a:xfrm>
            <a:off x="4338781" y="546482"/>
            <a:ext cx="4625468" cy="4003441"/>
          </a:xfrm>
          <a:prstGeom prst="rect">
            <a:avLst/>
          </a:prstGeom>
        </p:spPr>
        <p:txBody>
          <a:bodyPr lIns="91430" tIns="45715" rIns="91430" bIns="45715"/>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38" indent="-16349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26" name="Group 25"/>
          <p:cNvGrpSpPr/>
          <p:nvPr userDrawn="1"/>
        </p:nvGrpSpPr>
        <p:grpSpPr>
          <a:xfrm>
            <a:off x="-156121" y="4716748"/>
            <a:ext cx="1536866" cy="334046"/>
            <a:chOff x="-210986" y="4668605"/>
            <a:chExt cx="1758357" cy="382188"/>
          </a:xfrm>
        </p:grpSpPr>
        <p:sp>
          <p:nvSpPr>
            <p:cNvPr id="27" name="Oval 26"/>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28" name="Oval 27"/>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29" name="Oval 28"/>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0" name="Oval 29"/>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1" name="Oval 30"/>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2" name="TextBox 31"/>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33" name="Straight Connector 32"/>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35"/>
          <p:cNvSpPr>
            <a:spLocks noGrp="1"/>
          </p:cNvSpPr>
          <p:nvPr>
            <p:ph type="body" sz="quarter" idx="14" hasCustomPrompt="1"/>
          </p:nvPr>
        </p:nvSpPr>
        <p:spPr>
          <a:xfrm>
            <a:off x="336552" y="920444"/>
            <a:ext cx="3678238" cy="287875"/>
          </a:xfrm>
          <a:prstGeom prst="rect">
            <a:avLst/>
          </a:prstGeom>
        </p:spPr>
        <p:txBody>
          <a:bodyPr lIns="91430" tIns="45715" rIns="91430" bIns="45715"/>
          <a:lstStyle>
            <a:lvl1pPr marL="171430" marR="0" indent="-171430" algn="l" defTabSz="685715" rtl="0" eaLnBrk="1" fontAlgn="auto" latinLnBrk="0" hangingPunct="1">
              <a:lnSpc>
                <a:spcPct val="100000"/>
              </a:lnSpc>
              <a:spcBef>
                <a:spcPts val="0"/>
              </a:spcBef>
              <a:spcAft>
                <a:spcPts val="600"/>
              </a:spcAft>
              <a:buClr>
                <a:srgbClr val="2E93A1"/>
              </a:buClr>
              <a:buSzTx/>
              <a:buFont typeface="Arial" charset="0"/>
              <a:buChar char="•"/>
              <a:tabLst/>
              <a:defRPr sz="1200">
                <a:solidFill>
                  <a:srgbClr val="686868"/>
                </a:solidFill>
                <a:latin typeface="Lato" charset="0"/>
                <a:ea typeface="Lato" charset="0"/>
                <a:cs typeface="Lato" charset="0"/>
              </a:defRPr>
            </a:lvl1pPr>
            <a:lvl2pPr marL="353969" indent="-177778">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Your Name, Title, Practice</a:t>
            </a:r>
          </a:p>
        </p:txBody>
      </p:sp>
      <p:sp>
        <p:nvSpPr>
          <p:cNvPr id="2" name="TextBox 1"/>
          <p:cNvSpPr txBox="1"/>
          <p:nvPr userDrawn="1"/>
        </p:nvSpPr>
        <p:spPr>
          <a:xfrm>
            <a:off x="336551" y="559501"/>
            <a:ext cx="3268059" cy="369332"/>
          </a:xfrm>
          <a:prstGeom prst="rect">
            <a:avLst/>
          </a:prstGeom>
          <a:noFill/>
        </p:spPr>
        <p:txBody>
          <a:bodyPr wrap="square" lIns="91430" tIns="45715" rIns="91430" bIns="45715" rtlCol="0">
            <a:spAutoFit/>
          </a:bodyPr>
          <a:lstStyle/>
          <a:p>
            <a:pPr defTabSz="685715"/>
            <a:r>
              <a:rPr lang="en-US" sz="1800" dirty="0">
                <a:solidFill>
                  <a:srgbClr val="686868"/>
                </a:solidFill>
                <a:latin typeface="Lato" charset="0"/>
                <a:ea typeface="Lato" charset="0"/>
                <a:cs typeface="Lato" charset="0"/>
              </a:rPr>
              <a:t>ProKarma Team</a:t>
            </a:r>
          </a:p>
        </p:txBody>
      </p: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2" y="640079"/>
            <a:ext cx="8178248"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6" y="640079"/>
            <a:ext cx="4091221"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0"/>
          </p:nvPr>
        </p:nvSpPr>
        <p:spPr>
          <a:xfrm>
            <a:off x="4624520" y="640079"/>
            <a:ext cx="4149095"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No txt">
    <p:spTree>
      <p:nvGrpSpPr>
        <p:cNvPr id="1" name=""/>
        <p:cNvGrpSpPr/>
        <p:nvPr/>
      </p:nvGrpSpPr>
      <p:grpSpPr>
        <a:xfrm>
          <a:off x="0" y="0"/>
          <a:ext cx="0" cy="0"/>
          <a:chOff x="0" y="0"/>
          <a:chExt cx="0" cy="0"/>
        </a:xfrm>
      </p:grpSpPr>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Intro">
    <p:spTree>
      <p:nvGrpSpPr>
        <p:cNvPr id="1" name=""/>
        <p:cNvGrpSpPr/>
        <p:nvPr/>
      </p:nvGrpSpPr>
      <p:grpSpPr>
        <a:xfrm>
          <a:off x="0" y="0"/>
          <a:ext cx="0" cy="0"/>
          <a:chOff x="0" y="0"/>
          <a:chExt cx="0" cy="0"/>
        </a:xfrm>
      </p:grpSpPr>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908373" y="2726110"/>
            <a:ext cx="7344091" cy="1816100"/>
          </a:xfrm>
          <a:prstGeom prst="rect">
            <a:avLst/>
          </a:prstGeom>
        </p:spPr>
        <p:txBody>
          <a:bodyPr vert="horz" lIns="91430" tIns="45715" rIns="91430" bIns="45715" rtlCol="0">
            <a:noAutofit/>
          </a:bodyPr>
          <a:lstStyle>
            <a:lvl1pPr>
              <a:defRPr lang="en-US" sz="1400" dirty="0" smtClean="0">
                <a:solidFill>
                  <a:schemeClr val="tx1">
                    <a:lumMod val="50000"/>
                    <a:lumOff val="50000"/>
                  </a:schemeClr>
                </a:solidFill>
                <a:latin typeface="Lato" charset="0"/>
                <a:ea typeface="Lato" charset="0"/>
                <a:cs typeface="Lato" charset="0"/>
              </a:defRPr>
            </a:lvl1pPr>
          </a:lstStyle>
          <a:p>
            <a:pPr marL="0" lvl="0" indent="0">
              <a:buNone/>
            </a:pPr>
            <a:r>
              <a:rPr lang="en-US" dirty="0"/>
              <a:t>Click to edit Master text styles</a:t>
            </a:r>
          </a:p>
        </p:txBody>
      </p:sp>
      <p:sp>
        <p:nvSpPr>
          <p:cNvPr id="23" name="Oval 22"/>
          <p:cNvSpPr/>
          <p:nvPr userDrawn="1"/>
        </p:nvSpPr>
        <p:spPr>
          <a:xfrm>
            <a:off x="6118789" y="-841272"/>
            <a:ext cx="2567594" cy="2567597"/>
          </a:xfrm>
          <a:prstGeom prst="ellipse">
            <a:avLst/>
          </a:prstGeom>
          <a:solidFill>
            <a:schemeClr val="bg1">
              <a:lumMod val="95000"/>
              <a:alpha val="12000"/>
            </a:schemeClr>
          </a:solidFill>
          <a:ln w="19050">
            <a:solidFill>
              <a:schemeClr val="bg1">
                <a:lumMod val="85000"/>
                <a:alpha val="72000"/>
              </a:scheme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24" name="Oval 23"/>
          <p:cNvSpPr/>
          <p:nvPr userDrawn="1"/>
        </p:nvSpPr>
        <p:spPr>
          <a:xfrm>
            <a:off x="-546482" y="1375198"/>
            <a:ext cx="1454850" cy="1454852"/>
          </a:xfrm>
          <a:prstGeom prst="ellipse">
            <a:avLst/>
          </a:prstGeom>
          <a:noFill/>
          <a:ln w="19050">
            <a:solidFill>
              <a:srgbClr val="588199">
                <a:alpha val="24000"/>
              </a:srgb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resenation - EnterpriseSolution">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6858297" y="3599084"/>
            <a:ext cx="1019796" cy="1007871"/>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60813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ies DevOps16x9">
    <p:spTree>
      <p:nvGrpSpPr>
        <p:cNvPr id="1" name=""/>
        <p:cNvGrpSpPr/>
        <p:nvPr/>
      </p:nvGrpSpPr>
      <p:grpSpPr>
        <a:xfrm>
          <a:off x="0" y="0"/>
          <a:ext cx="0" cy="0"/>
          <a:chOff x="0" y="0"/>
          <a:chExt cx="0" cy="0"/>
        </a:xfrm>
      </p:grpSpPr>
      <p:cxnSp>
        <p:nvCxnSpPr>
          <p:cNvPr id="11" name="Straight Connector 10"/>
          <p:cNvCxnSpPr/>
          <p:nvPr userDrawn="1"/>
        </p:nvCxnSpPr>
        <p:spPr>
          <a:xfrm>
            <a:off x="3021207" y="710286"/>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3207231" y="1935632"/>
            <a:ext cx="5308123" cy="245373"/>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Business Need </a:t>
            </a:r>
            <a:r>
              <a:rPr lang="is-IS" dirty="0"/>
              <a:t>(10.5pt)</a:t>
            </a:r>
            <a:endParaRPr lang="en-US" dirty="0"/>
          </a:p>
          <a:p>
            <a:pPr lvl="0"/>
            <a:endParaRPr lang="en-US" dirty="0"/>
          </a:p>
        </p:txBody>
      </p:sp>
      <p:sp>
        <p:nvSpPr>
          <p:cNvPr id="15" name="Text Placeholder 14"/>
          <p:cNvSpPr>
            <a:spLocks noGrp="1"/>
          </p:cNvSpPr>
          <p:nvPr>
            <p:ph type="body" sz="quarter" idx="11" hasCustomPrompt="1"/>
          </p:nvPr>
        </p:nvSpPr>
        <p:spPr>
          <a:xfrm>
            <a:off x="3206751" y="710283"/>
            <a:ext cx="5309122" cy="492424"/>
          </a:xfrm>
          <a:prstGeom prst="rect">
            <a:avLst/>
          </a:prstGeom>
          <a:noFill/>
        </p:spPr>
        <p:txBody>
          <a:bodyPr wrap="square" lIns="91430" tIns="45715" rIns="91430" bIns="45715" rtlCol="0">
            <a:noAutofit/>
          </a:bodyPr>
          <a:lstStyle>
            <a:lvl1pPr marL="0" indent="0">
              <a:lnSpc>
                <a:spcPts val="1800"/>
              </a:lnSpc>
              <a:spcBef>
                <a:spcPts val="0"/>
              </a:spcBef>
              <a:spcAft>
                <a:spcPts val="1000"/>
              </a:spcAft>
              <a:buNone/>
              <a:defRPr lang="en-US" sz="1200" b="0" i="1" baseline="0" dirty="0" smtClean="0">
                <a:solidFill>
                  <a:srgbClr val="686868"/>
                </a:solidFill>
                <a:latin typeface="Lato Light" charset="0"/>
                <a:ea typeface="Lato Light" charset="0"/>
                <a:cs typeface="Lato Light" charset="0"/>
              </a:defRPr>
            </a:lvl1pPr>
          </a:lstStyle>
          <a:p>
            <a:pPr marL="0" lvl="0"/>
            <a:r>
              <a:rPr lang="en-US" dirty="0"/>
              <a:t>Brief description overview</a:t>
            </a:r>
            <a:r>
              <a:rPr lang="is-IS" dirty="0"/>
              <a:t>…..(12pt) Line After spacing 10 pt Exactly at 18 pt. Manually adjust vertical paragraph spacing for appearance.</a:t>
            </a:r>
            <a:endParaRPr lang="en-US" dirty="0"/>
          </a:p>
        </p:txBody>
      </p:sp>
      <p:sp>
        <p:nvSpPr>
          <p:cNvPr id="16" name="Title 15"/>
          <p:cNvSpPr>
            <a:spLocks noGrp="1"/>
          </p:cNvSpPr>
          <p:nvPr>
            <p:ph type="title"/>
          </p:nvPr>
        </p:nvSpPr>
        <p:spPr>
          <a:xfrm>
            <a:off x="421296" y="122690"/>
            <a:ext cx="8094054" cy="451464"/>
          </a:xfrm>
          <a:prstGeom prst="rect">
            <a:avLst/>
          </a:prstGeom>
        </p:spPr>
        <p:txBody>
          <a:bodyPr lIns="91430" tIns="45715" rIns="91430" bIns="45715" anchor="ctr" anchorCtr="0"/>
          <a:lstStyle>
            <a:lvl1pPr marL="0" algn="l" defTabSz="685715"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7" name="Oval 16"/>
          <p:cNvSpPr/>
          <p:nvPr userDrawn="1"/>
        </p:nvSpPr>
        <p:spPr>
          <a:xfrm>
            <a:off x="421295" y="1453473"/>
            <a:ext cx="2367900" cy="236790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18" name="Text Placeholder 12"/>
          <p:cNvSpPr>
            <a:spLocks noGrp="1"/>
          </p:cNvSpPr>
          <p:nvPr>
            <p:ph type="body" sz="quarter" idx="12" hasCustomPrompt="1"/>
          </p:nvPr>
        </p:nvSpPr>
        <p:spPr>
          <a:xfrm>
            <a:off x="3207231" y="3176323"/>
            <a:ext cx="5308123" cy="242114"/>
          </a:xfrm>
          <a:prstGeom prst="rect">
            <a:avLst/>
          </a:prstGeom>
        </p:spPr>
        <p:txBody>
          <a:bodyPr wrap="square" lIns="91430" tIns="45715" rIns="91430" bIns="45715">
            <a:noAutofit/>
          </a:bodyPr>
          <a:lstStyle>
            <a:lvl1pPr marL="0" indent="0">
              <a:lnSpc>
                <a:spcPct val="100000"/>
              </a:lnSpc>
              <a:spcBef>
                <a:spcPts val="0"/>
              </a:spcBef>
              <a:spcAft>
                <a:spcPts val="300"/>
              </a:spcAft>
              <a:buNone/>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Solution/Features </a:t>
            </a:r>
            <a:r>
              <a:rPr lang="is-IS" dirty="0"/>
              <a:t>(10.5pt)</a:t>
            </a:r>
            <a:endParaRPr lang="en-US" dirty="0"/>
          </a:p>
        </p:txBody>
      </p:sp>
      <p:sp>
        <p:nvSpPr>
          <p:cNvPr id="8" name="Text Placeholder 12"/>
          <p:cNvSpPr>
            <a:spLocks noGrp="1"/>
          </p:cNvSpPr>
          <p:nvPr>
            <p:ph type="body" sz="quarter" idx="13" hasCustomPrompt="1"/>
          </p:nvPr>
        </p:nvSpPr>
        <p:spPr>
          <a:xfrm>
            <a:off x="3207231" y="2138990"/>
            <a:ext cx="5308123" cy="456291"/>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0" name="Text Placeholder 12"/>
          <p:cNvSpPr>
            <a:spLocks noGrp="1"/>
          </p:cNvSpPr>
          <p:nvPr>
            <p:ph type="body" sz="quarter" idx="14" hasCustomPrompt="1"/>
          </p:nvPr>
        </p:nvSpPr>
        <p:spPr>
          <a:xfrm>
            <a:off x="3207231" y="3374670"/>
            <a:ext cx="5308123" cy="446707"/>
          </a:xfrm>
          <a:prstGeom prst="rect">
            <a:avLst/>
          </a:prstGeom>
        </p:spPr>
        <p:txBody>
          <a:bodyPr wrap="square" lIns="91430" tIns="45715" rIns="91430" bIns="45715">
            <a:noAutofit/>
          </a:bodyPr>
          <a:lstStyle>
            <a:lvl1pPr marL="119048" marR="0" indent="-119048" algn="l" defTabSz="457142" rtl="0" eaLnBrk="1" fontAlgn="auto" latinLnBrk="0" hangingPunct="1">
              <a:lnSpc>
                <a:spcPct val="100000"/>
              </a:lnSpc>
              <a:spcBef>
                <a:spcPts val="0"/>
              </a:spcBef>
              <a:spcAft>
                <a:spcPts val="800"/>
              </a:spcAft>
              <a:buClr>
                <a:srgbClr val="2E93A1"/>
              </a:buClr>
              <a:buSzTx/>
              <a:buFont typeface="Arial" charset="0"/>
              <a:buChar char="•"/>
              <a:tabLst/>
              <a:defRPr sz="900" b="0">
                <a:solidFill>
                  <a:srgbClr val="686868"/>
                </a:solidFill>
                <a:latin typeface="Lato" charset="0"/>
                <a:ea typeface="Lato" charset="0"/>
                <a:cs typeface="Lato" charset="0"/>
              </a:defRPr>
            </a:lvl1pPr>
            <a:lvl2pPr marL="233333" indent="-114285">
              <a:lnSpc>
                <a:spcPct val="100000"/>
              </a:lnSpc>
              <a:spcBef>
                <a:spcPts val="0"/>
              </a:spcBef>
              <a:spcAft>
                <a:spcPts val="800"/>
              </a:spcAft>
              <a:buClr>
                <a:srgbClr val="2E93A1"/>
              </a:buClr>
              <a:buFont typeface="ArialMT" charset="0"/>
              <a:buChar char="-"/>
              <a:tabLst/>
              <a:defRPr sz="80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1"/>
            <a:r>
              <a:rPr lang="en-US" dirty="0"/>
              <a:t>Sub-bullets 8 </a:t>
            </a:r>
            <a:r>
              <a:rPr lang="en-US" dirty="0" err="1"/>
              <a:t>pt</a:t>
            </a:r>
            <a:endParaRPr lang="en-US" dirty="0"/>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ies Mobile 16x9">
    <p:spTree>
      <p:nvGrpSpPr>
        <p:cNvPr id="1" name=""/>
        <p:cNvGrpSpPr/>
        <p:nvPr/>
      </p:nvGrpSpPr>
      <p:grpSpPr>
        <a:xfrm>
          <a:off x="0" y="0"/>
          <a:ext cx="0" cy="0"/>
          <a:chOff x="0" y="0"/>
          <a:chExt cx="0" cy="0"/>
        </a:xfrm>
      </p:grpSpPr>
      <p:cxnSp>
        <p:nvCxnSpPr>
          <p:cNvPr id="11" name="Straight Connector 10"/>
          <p:cNvCxnSpPr/>
          <p:nvPr userDrawn="1"/>
        </p:nvCxnSpPr>
        <p:spPr>
          <a:xfrm>
            <a:off x="3320683" y="710286"/>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Title 15"/>
          <p:cNvSpPr>
            <a:spLocks noGrp="1"/>
          </p:cNvSpPr>
          <p:nvPr>
            <p:ph type="title"/>
          </p:nvPr>
        </p:nvSpPr>
        <p:spPr>
          <a:xfrm>
            <a:off x="342905" y="122690"/>
            <a:ext cx="8172449" cy="451464"/>
          </a:xfrm>
          <a:prstGeom prst="rect">
            <a:avLst/>
          </a:prstGeom>
        </p:spPr>
        <p:txBody>
          <a:bodyPr lIns="91430" tIns="45715" rIns="91430" bIns="45715" anchor="ctr" anchorCtr="0"/>
          <a:lstStyle>
            <a:lvl1pPr marL="0" algn="l" defTabSz="685715"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0" name="Text Placeholder 12"/>
          <p:cNvSpPr>
            <a:spLocks noGrp="1"/>
          </p:cNvSpPr>
          <p:nvPr>
            <p:ph type="body" sz="quarter" idx="14" hasCustomPrompt="1"/>
          </p:nvPr>
        </p:nvSpPr>
        <p:spPr>
          <a:xfrm>
            <a:off x="3446585" y="730313"/>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Project Details: </a:t>
            </a:r>
            <a:r>
              <a:rPr lang="is-IS" dirty="0"/>
              <a:t>(10.5pt)</a:t>
            </a:r>
            <a:endParaRPr lang="en-US" dirty="0"/>
          </a:p>
          <a:p>
            <a:pPr lvl="0"/>
            <a:endParaRPr lang="en-US" dirty="0"/>
          </a:p>
        </p:txBody>
      </p:sp>
      <p:sp>
        <p:nvSpPr>
          <p:cNvPr id="12" name="Text Placeholder 12"/>
          <p:cNvSpPr>
            <a:spLocks noGrp="1"/>
          </p:cNvSpPr>
          <p:nvPr>
            <p:ph type="body" sz="quarter" idx="15" hasCustomPrompt="1"/>
          </p:nvPr>
        </p:nvSpPr>
        <p:spPr>
          <a:xfrm>
            <a:off x="3446585" y="960184"/>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4" name="Text Placeholder 12"/>
          <p:cNvSpPr>
            <a:spLocks noGrp="1"/>
          </p:cNvSpPr>
          <p:nvPr>
            <p:ph type="body" sz="quarter" idx="16" hasCustomPrompt="1"/>
          </p:nvPr>
        </p:nvSpPr>
        <p:spPr>
          <a:xfrm>
            <a:off x="3446585" y="2205175"/>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Architecture </a:t>
            </a:r>
            <a:r>
              <a:rPr lang="is-IS" dirty="0"/>
              <a:t>(10.5pt)</a:t>
            </a:r>
            <a:endParaRPr lang="en-US" dirty="0"/>
          </a:p>
          <a:p>
            <a:pPr lvl="0"/>
            <a:endParaRPr lang="en-US" dirty="0"/>
          </a:p>
        </p:txBody>
      </p:sp>
      <p:sp>
        <p:nvSpPr>
          <p:cNvPr id="17" name="Text Placeholder 12"/>
          <p:cNvSpPr>
            <a:spLocks noGrp="1"/>
          </p:cNvSpPr>
          <p:nvPr>
            <p:ph type="body" sz="quarter" idx="18" hasCustomPrompt="1"/>
          </p:nvPr>
        </p:nvSpPr>
        <p:spPr>
          <a:xfrm>
            <a:off x="3446585" y="3689890"/>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Features </a:t>
            </a:r>
            <a:r>
              <a:rPr lang="is-IS" dirty="0"/>
              <a:t>(10.5pt)</a:t>
            </a:r>
            <a:endParaRPr lang="en-US" dirty="0"/>
          </a:p>
          <a:p>
            <a:pPr lvl="0"/>
            <a:endParaRPr lang="en-US" dirty="0"/>
          </a:p>
        </p:txBody>
      </p:sp>
      <p:sp>
        <p:nvSpPr>
          <p:cNvPr id="20" name="Text Placeholder 12"/>
          <p:cNvSpPr>
            <a:spLocks noGrp="1"/>
          </p:cNvSpPr>
          <p:nvPr>
            <p:ph type="body" sz="quarter" idx="20" hasCustomPrompt="1"/>
          </p:nvPr>
        </p:nvSpPr>
        <p:spPr>
          <a:xfrm>
            <a:off x="3446585" y="2440720"/>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22" name="Text Placeholder 12"/>
          <p:cNvSpPr>
            <a:spLocks noGrp="1"/>
          </p:cNvSpPr>
          <p:nvPr>
            <p:ph type="body" sz="quarter" idx="21" hasCustomPrompt="1"/>
          </p:nvPr>
        </p:nvSpPr>
        <p:spPr>
          <a:xfrm>
            <a:off x="3446585" y="3927454"/>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Tree>
    <p:extLst/>
  </p:cSld>
  <p:clrMapOvr>
    <a:masterClrMapping/>
  </p:clrMapOvr>
  <p:extLst mod="1">
    <p:ext uri="{DCECCB84-F9BA-43D5-87BE-67443E8EF086}">
      <p15:sldGuideLst xmlns:p15="http://schemas.microsoft.com/office/powerpoint/2012/main">
        <p15:guide id="1" pos="21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gitalX">
    <p:bg>
      <p:bgPr>
        <a:solidFill>
          <a:srgbClr val="2E93A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rgbClr val="9D3020"/>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Ops">
    <p:bg>
      <p:bgPr>
        <a:solidFill>
          <a:srgbClr val="F68140"/>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1ECEE"/>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rgbClr val="B5B5B5"/>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MS 7547">
    <p:bg>
      <p:bgPr>
        <a:solidFill>
          <a:srgbClr val="172028"/>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MS 7527">
    <p:bg>
      <p:bgPr>
        <a:solidFill>
          <a:srgbClr val="FAF9F8"/>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47C4D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9"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b="0" i="0">
                <a:solidFill>
                  <a:schemeClr val="bg1"/>
                </a:solidFill>
                <a:latin typeface="Lato Light" charset="0"/>
                <a:ea typeface="Lato Light" charset="0"/>
                <a:cs typeface="Lato Light" charset="0"/>
              </a:defRPr>
            </a:lvl1pPr>
          </a:lstStyle>
          <a:p>
            <a:r>
              <a:rPr lang="en-US" dirty="0"/>
              <a:t>Click to edit Master title style</a:t>
            </a:r>
          </a:p>
        </p:txBody>
      </p:sp>
      <p:sp>
        <p:nvSpPr>
          <p:cNvPr id="10" name="Rectangle 9"/>
          <p:cNvSpPr/>
          <p:nvPr userDrawn="1"/>
        </p:nvSpPr>
        <p:spPr>
          <a:xfrm>
            <a:off x="4279399" y="521207"/>
            <a:ext cx="4765001" cy="426213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12" name="TextBox 11"/>
          <p:cNvSpPr txBox="1"/>
          <p:nvPr userDrawn="1"/>
        </p:nvSpPr>
        <p:spPr>
          <a:xfrm>
            <a:off x="337102" y="2862820"/>
            <a:ext cx="3677666" cy="2585323"/>
          </a:xfrm>
          <a:prstGeom prst="rect">
            <a:avLst/>
          </a:prstGeom>
          <a:noFill/>
        </p:spPr>
        <p:txBody>
          <a:bodyPr wrap="square" lIns="91430" tIns="45715" rIns="91430" bIns="45715" rtlCol="0">
            <a:spAutoFit/>
          </a:bodyPr>
          <a:lstStyle/>
          <a:p>
            <a:pPr defTabSz="685715"/>
            <a:r>
              <a:rPr lang="en-US" sz="5400" dirty="0">
                <a:solidFill>
                  <a:schemeClr val="tx1">
                    <a:lumMod val="50000"/>
                    <a:lumOff val="50000"/>
                  </a:schemeClr>
                </a:solidFill>
                <a:latin typeface="Lato" charset="0"/>
                <a:ea typeface="Lato" charset="0"/>
                <a:cs typeface="Lato" charset="0"/>
              </a:rPr>
              <a:t>what will be covered</a:t>
            </a:r>
          </a:p>
          <a:p>
            <a:pPr defTabSz="685715"/>
            <a:endParaRPr lang="en-US" sz="5400" dirty="0">
              <a:solidFill>
                <a:prstClr val="black"/>
              </a:solidFill>
              <a:latin typeface="Lato" charset="0"/>
              <a:ea typeface="Lato" charset="0"/>
              <a:cs typeface="Lato" charset="0"/>
            </a:endParaRPr>
          </a:p>
        </p:txBody>
      </p:sp>
      <p:sp>
        <p:nvSpPr>
          <p:cNvPr id="24" name="Text Placeholder 23"/>
          <p:cNvSpPr>
            <a:spLocks noGrp="1"/>
          </p:cNvSpPr>
          <p:nvPr>
            <p:ph type="body" sz="quarter" idx="11"/>
          </p:nvPr>
        </p:nvSpPr>
        <p:spPr>
          <a:xfrm>
            <a:off x="4338781" y="546483"/>
            <a:ext cx="4625468" cy="4003441"/>
          </a:xfrm>
          <a:prstGeom prst="rect">
            <a:avLst/>
          </a:prstGeom>
        </p:spPr>
        <p:txBody>
          <a:bodyPr lIns="91430" tIns="45715" rIns="91430" bIns="45715"/>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38" indent="-16349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27116" y="4927045"/>
            <a:ext cx="7568410" cy="205174"/>
          </a:xfrm>
          <a:prstGeom prst="rect">
            <a:avLst/>
          </a:prstGeom>
          <a:noFill/>
        </p:spPr>
        <p:txBody>
          <a:bodyPr wrap="square" lIns="91430" tIns="45715" rIns="91430" bIns="45715" rtlCol="0">
            <a:spAutoFit/>
          </a:bodyPr>
          <a:lstStyle/>
          <a:p>
            <a:pPr defTabSz="685715"/>
            <a:r>
              <a:rPr lang="en-US" sz="1100" b="1" i="1" cap="all" baseline="30000" dirty="0">
                <a:solidFill>
                  <a:prstClr val="white">
                    <a:lumMod val="75000"/>
                  </a:prstClr>
                </a:solidFill>
                <a:latin typeface="Arial"/>
                <a:cs typeface="Arial"/>
              </a:rPr>
              <a:t>Copyright © 2016 ProKarma Inc</a:t>
            </a:r>
            <a:r>
              <a:rPr lang="en-US" sz="1100" b="1" cap="all" baseline="30000" dirty="0">
                <a:solidFill>
                  <a:prstClr val="white">
                    <a:lumMod val="75000"/>
                  </a:prstClr>
                </a:solidFill>
                <a:latin typeface="Arial"/>
                <a:cs typeface="Arial"/>
              </a:rPr>
              <a:t>.  </a:t>
            </a:r>
            <a:r>
              <a:rPr lang="en-US" sz="1100" baseline="30000" dirty="0">
                <a:solidFill>
                  <a:prstClr val="white">
                    <a:lumMod val="75000"/>
                  </a:prstClr>
                </a:solidFill>
                <a:latin typeface="Arial"/>
                <a:cs typeface="Arial"/>
              </a:rPr>
              <a:t>Copyrights, trademarks, and registered trademarks for all technology described in this document are owned by the respective companies.</a:t>
            </a:r>
          </a:p>
        </p:txBody>
      </p:sp>
      <p:cxnSp>
        <p:nvCxnSpPr>
          <p:cNvPr id="33" name="Straight Connector 32"/>
          <p:cNvCxnSpPr/>
          <p:nvPr userDrawn="1"/>
        </p:nvCxnSpPr>
        <p:spPr>
          <a:xfrm>
            <a:off x="127122" y="4855191"/>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resenation - DevOp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6935637" y="3698223"/>
            <a:ext cx="1011468" cy="870254"/>
          </a:xfrm>
          <a:prstGeom prst="rect">
            <a:avLst/>
          </a:prstGeom>
        </p:spPr>
      </p:pic>
      <p:sp>
        <p:nvSpPr>
          <p:cNvPr id="10"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27691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resenation - Analytic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6790741" y="3636726"/>
            <a:ext cx="1326919" cy="993249"/>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97889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verview">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74"/>
          <a:stretch/>
        </p:blipFill>
        <p:spPr>
          <a:xfrm>
            <a:off x="0" y="0"/>
            <a:ext cx="9144000" cy="5169159"/>
          </a:xfrm>
          <a:prstGeom prst="rect">
            <a:avLst/>
          </a:prstGeom>
        </p:spPr>
      </p:pic>
      <p:sp>
        <p:nvSpPr>
          <p:cNvPr id="4" name="Content Placeholder 3"/>
          <p:cNvSpPr>
            <a:spLocks noGrp="1"/>
          </p:cNvSpPr>
          <p:nvPr>
            <p:ph sz="quarter" idx="10"/>
          </p:nvPr>
        </p:nvSpPr>
        <p:spPr>
          <a:xfrm>
            <a:off x="4094662" y="2704806"/>
            <a:ext cx="4411662" cy="2160492"/>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56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verview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7587" y="-146956"/>
            <a:ext cx="9405143" cy="5292698"/>
          </a:xfrm>
          <a:prstGeom prst="rect">
            <a:avLst/>
          </a:prstGeom>
        </p:spPr>
      </p:pic>
      <p:sp>
        <p:nvSpPr>
          <p:cNvPr id="4" name="Content Placeholder 3"/>
          <p:cNvSpPr>
            <a:spLocks noGrp="1"/>
          </p:cNvSpPr>
          <p:nvPr>
            <p:ph sz="quarter" idx="10"/>
          </p:nvPr>
        </p:nvSpPr>
        <p:spPr>
          <a:xfrm>
            <a:off x="5165765" y="3184071"/>
            <a:ext cx="3586349" cy="1681226"/>
          </a:xfrm>
          <a:prstGeom prst="rect">
            <a:avLst/>
          </a:prstGeom>
        </p:spPr>
        <p:txBody>
          <a:bodyPr/>
          <a:lstStyle>
            <a:lvl1pPr marL="0" indent="0" algn="l">
              <a:buNone/>
              <a:defRPr sz="1800">
                <a:solidFill>
                  <a:schemeClr val="bg1"/>
                </a:solidFill>
                <a:latin typeface="Lato" charset="0"/>
                <a:ea typeface="Lato" charset="0"/>
                <a:cs typeface="Lato" charset="0"/>
              </a:defRPr>
            </a:lvl1pPr>
            <a:lvl2pPr marL="171450" indent="-155575" algn="l">
              <a:tabLst/>
              <a:defRPr sz="1400">
                <a:solidFill>
                  <a:schemeClr val="bg1"/>
                </a:solidFill>
                <a:latin typeface="Lato" charset="0"/>
                <a:ea typeface="Lato" charset="0"/>
                <a:cs typeface="Lato" charset="0"/>
              </a:defRPr>
            </a:lvl2pPr>
            <a:lvl3pPr marL="582613" indent="-222250" algn="l">
              <a:tabLst/>
              <a:defRPr sz="1200">
                <a:solidFill>
                  <a:schemeClr val="bg1"/>
                </a:solidFill>
                <a:latin typeface="Lato" charset="0"/>
                <a:ea typeface="Lato" charset="0"/>
                <a:cs typeface="Lato" charset="0"/>
              </a:defRPr>
            </a:lvl3pPr>
            <a:lvl4pPr marL="857250" indent="-274638" algn="l">
              <a:tabLst/>
              <a:defRPr sz="1100">
                <a:solidFill>
                  <a:schemeClr val="bg1"/>
                </a:solidFill>
                <a:latin typeface="Lato" charset="0"/>
                <a:ea typeface="Lato" charset="0"/>
                <a:cs typeface="Lato" charset="0"/>
              </a:defRPr>
            </a:lvl4pPr>
            <a:lvl5pPr marL="1028700" indent="-188913" algn="l">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0141132"/>
      </p:ext>
    </p:extLst>
  </p:cSld>
  <p:clrMapOvr>
    <a:masterClrMapping/>
  </p:clrMapOvr>
  <p:extLst mod="1">
    <p:ext uri="{DCECCB84-F9BA-43D5-87BE-67443E8EF086}">
      <p15:sldGuideLst xmlns:p15="http://schemas.microsoft.com/office/powerpoint/2012/main">
        <p15:guide id="1" orient="horz" userDrawn="1">
          <p15:clr>
            <a:srgbClr val="FBAE40"/>
          </p15:clr>
        </p15:guide>
        <p15:guide id="2" pos="2880" userDrawn="1">
          <p15:clr>
            <a:srgbClr val="FBAE40"/>
          </p15:clr>
        </p15:guide>
        <p15:guide id="3" orient="horz" pos="32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977684"/>
      </p:ext>
    </p:extLst>
  </p:cSld>
  <p:clrMap bg1="lt1" tx1="dk1" bg2="lt2" tx2="dk2" accent1="accent1" accent2="accent2" accent3="accent3" accent4="accent4" accent5="accent5" accent6="accent6" hlink="hlink" folHlink="folHlink"/>
  <p:sldLayoutIdLst>
    <p:sldLayoutId id="2147483695" r:id="rId1"/>
    <p:sldLayoutId id="2147483661" r:id="rId2"/>
    <p:sldLayoutId id="2147483674" r:id="rId3"/>
    <p:sldLayoutId id="2147483677" r:id="rId4"/>
    <p:sldLayoutId id="2147483678" r:id="rId5"/>
    <p:sldLayoutId id="2147483679" r:id="rId6"/>
    <p:sldLayoutId id="2147483681" r:id="rId7"/>
    <p:sldLayoutId id="2147483663" r:id="rId8"/>
    <p:sldLayoutId id="2147483685" r:id="rId9"/>
    <p:sldLayoutId id="2147483688" r:id="rId10"/>
    <p:sldLayoutId id="2147483687" r:id="rId11"/>
    <p:sldLayoutId id="2147483686" r:id="rId12"/>
    <p:sldLayoutId id="2147483672" r:id="rId13"/>
    <p:sldLayoutId id="2147483666" r:id="rId14"/>
    <p:sldLayoutId id="2147483668" r:id="rId15"/>
    <p:sldLayoutId id="2147483662" r:id="rId16"/>
    <p:sldLayoutId id="2147483683" r:id="rId17"/>
    <p:sldLayoutId id="2147483667" r:id="rId18"/>
    <p:sldLayoutId id="2147483673" r:id="rId19"/>
    <p:sldLayoutId id="2147483664" r:id="rId20"/>
    <p:sldLayoutId id="2147483694" r:id="rId21"/>
    <p:sldLayoutId id="2147483684" r:id="rId22"/>
    <p:sldLayoutId id="2147483670" r:id="rId23"/>
    <p:sldLayoutId id="2147483671" r:id="rId24"/>
    <p:sldLayoutId id="2147483675" r:id="rId25"/>
    <p:sldLayoutId id="2147483676" r:id="rId26"/>
    <p:sldLayoutId id="2147483682" r:id="rId27"/>
    <p:sldLayoutId id="2147483689" r:id="rId28"/>
    <p:sldLayoutId id="2147483669"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9345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7" r:id="rId30"/>
  </p:sldLayoutIdLst>
  <p:txStyles>
    <p:titleStyle>
      <a:lvl1pPr algn="l" defTabSz="68571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0" indent="-171430" algn="l" defTabSz="68571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89" indent="-171430" algn="l" defTabSz="68571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4" indent="-171430" algn="l" defTabSz="68571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0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57"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15"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73"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3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89"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15" rtl="0" eaLnBrk="1" latinLnBrk="0" hangingPunct="1">
        <a:defRPr sz="1400" kern="1200">
          <a:solidFill>
            <a:schemeClr val="tx1"/>
          </a:solidFill>
          <a:latin typeface="+mn-lt"/>
          <a:ea typeface="+mn-ea"/>
          <a:cs typeface="+mn-cs"/>
        </a:defRPr>
      </a:lvl1pPr>
      <a:lvl2pPr marL="342857" algn="l" defTabSz="685715" rtl="0" eaLnBrk="1" latinLnBrk="0" hangingPunct="1">
        <a:defRPr sz="1400" kern="1200">
          <a:solidFill>
            <a:schemeClr val="tx1"/>
          </a:solidFill>
          <a:latin typeface="+mn-lt"/>
          <a:ea typeface="+mn-ea"/>
          <a:cs typeface="+mn-cs"/>
        </a:defRPr>
      </a:lvl2pPr>
      <a:lvl3pPr marL="685715" algn="l" defTabSz="685715" rtl="0" eaLnBrk="1" latinLnBrk="0" hangingPunct="1">
        <a:defRPr sz="1400" kern="1200">
          <a:solidFill>
            <a:schemeClr val="tx1"/>
          </a:solidFill>
          <a:latin typeface="+mn-lt"/>
          <a:ea typeface="+mn-ea"/>
          <a:cs typeface="+mn-cs"/>
        </a:defRPr>
      </a:lvl3pPr>
      <a:lvl4pPr marL="1028573" algn="l" defTabSz="685715" rtl="0" eaLnBrk="1" latinLnBrk="0" hangingPunct="1">
        <a:defRPr sz="1400" kern="1200">
          <a:solidFill>
            <a:schemeClr val="tx1"/>
          </a:solidFill>
          <a:latin typeface="+mn-lt"/>
          <a:ea typeface="+mn-ea"/>
          <a:cs typeface="+mn-cs"/>
        </a:defRPr>
      </a:lvl4pPr>
      <a:lvl5pPr marL="1371430" algn="l" defTabSz="685715" rtl="0" eaLnBrk="1" latinLnBrk="0" hangingPunct="1">
        <a:defRPr sz="1400" kern="1200">
          <a:solidFill>
            <a:schemeClr val="tx1"/>
          </a:solidFill>
          <a:latin typeface="+mn-lt"/>
          <a:ea typeface="+mn-ea"/>
          <a:cs typeface="+mn-cs"/>
        </a:defRPr>
      </a:lvl5pPr>
      <a:lvl6pPr marL="1714289" algn="l" defTabSz="685715" rtl="0" eaLnBrk="1" latinLnBrk="0" hangingPunct="1">
        <a:defRPr sz="1400" kern="1200">
          <a:solidFill>
            <a:schemeClr val="tx1"/>
          </a:solidFill>
          <a:latin typeface="+mn-lt"/>
          <a:ea typeface="+mn-ea"/>
          <a:cs typeface="+mn-cs"/>
        </a:defRPr>
      </a:lvl6pPr>
      <a:lvl7pPr marL="2057144" algn="l" defTabSz="685715" rtl="0" eaLnBrk="1" latinLnBrk="0" hangingPunct="1">
        <a:defRPr sz="1400" kern="1200">
          <a:solidFill>
            <a:schemeClr val="tx1"/>
          </a:solidFill>
          <a:latin typeface="+mn-lt"/>
          <a:ea typeface="+mn-ea"/>
          <a:cs typeface="+mn-cs"/>
        </a:defRPr>
      </a:lvl7pPr>
      <a:lvl8pPr marL="2400000" algn="l" defTabSz="685715" rtl="0" eaLnBrk="1" latinLnBrk="0" hangingPunct="1">
        <a:defRPr sz="1400" kern="1200">
          <a:solidFill>
            <a:schemeClr val="tx1"/>
          </a:solidFill>
          <a:latin typeface="+mn-lt"/>
          <a:ea typeface="+mn-ea"/>
          <a:cs typeface="+mn-cs"/>
        </a:defRPr>
      </a:lvl8pPr>
      <a:lvl9pPr marL="2742857" algn="l" defTabSz="68571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1609" y="3067050"/>
            <a:ext cx="6423991" cy="2228850"/>
          </a:xfrm>
        </p:spPr>
        <p:txBody>
          <a:bodyPr/>
          <a:lstStyle/>
          <a:p>
            <a:r>
              <a:rPr lang="en-GB" sz="2400" dirty="0"/>
              <a:t>Introducing </a:t>
            </a:r>
            <a:br>
              <a:rPr lang="en-GB" sz="2400" dirty="0"/>
            </a:br>
            <a:r>
              <a:rPr lang="en-GB" sz="2400" dirty="0"/>
              <a:t>Microservices and Cloud Native Application Architecture</a:t>
            </a:r>
            <a:endParaRPr lang="en-US" sz="2400" dirty="0"/>
          </a:p>
        </p:txBody>
      </p:sp>
      <p:sp>
        <p:nvSpPr>
          <p:cNvPr id="3" name="Subtitle 2"/>
          <p:cNvSpPr>
            <a:spLocks noGrp="1"/>
          </p:cNvSpPr>
          <p:nvPr>
            <p:ph type="subTitle" idx="1"/>
          </p:nvPr>
        </p:nvSpPr>
        <p:spPr>
          <a:xfrm>
            <a:off x="281609" y="4333252"/>
            <a:ext cx="6211956" cy="235678"/>
          </a:xfrm>
        </p:spPr>
        <p:txBody>
          <a:bodyPr/>
          <a:lstStyle/>
          <a:p>
            <a:endParaRPr lang="en-US" sz="1400" dirty="0"/>
          </a:p>
        </p:txBody>
      </p:sp>
    </p:spTree>
    <p:extLst>
      <p:ext uri="{BB962C8B-B14F-4D97-AF65-F5344CB8AC3E}">
        <p14:creationId xmlns:p14="http://schemas.microsoft.com/office/powerpoint/2010/main" val="4485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Build, release, run</a:t>
            </a:r>
          </a:p>
          <a:p>
            <a:pPr marL="0" indent="0" algn="ctr">
              <a:buNone/>
            </a:pPr>
            <a:r>
              <a:rPr lang="en-US" sz="2000" dirty="0"/>
              <a:t>Strictly separate build and run stages</a:t>
            </a:r>
            <a:endParaRPr lang="en-US" dirty="0"/>
          </a:p>
        </p:txBody>
      </p:sp>
    </p:spTree>
    <p:extLst>
      <p:ext uri="{BB962C8B-B14F-4D97-AF65-F5344CB8AC3E}">
        <p14:creationId xmlns:p14="http://schemas.microsoft.com/office/powerpoint/2010/main" val="1332870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Processes</a:t>
            </a:r>
          </a:p>
          <a:p>
            <a:pPr marL="0" indent="0" algn="ctr">
              <a:buNone/>
            </a:pPr>
            <a:r>
              <a:rPr lang="en-US" sz="2000" dirty="0"/>
              <a:t>Execute the app as one or more stateless processes</a:t>
            </a:r>
          </a:p>
          <a:p>
            <a:pPr marL="0" indent="0" algn="ctr">
              <a:buNone/>
            </a:pPr>
            <a:r>
              <a:rPr lang="en-US" sz="2000" dirty="0"/>
              <a:t>Never rely on sticky sessions</a:t>
            </a:r>
          </a:p>
        </p:txBody>
      </p:sp>
    </p:spTree>
    <p:extLst>
      <p:ext uri="{BB962C8B-B14F-4D97-AF65-F5344CB8AC3E}">
        <p14:creationId xmlns:p14="http://schemas.microsoft.com/office/powerpoint/2010/main" val="412671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Port binding</a:t>
            </a:r>
          </a:p>
          <a:p>
            <a:pPr marL="0" indent="0" algn="ctr">
              <a:buNone/>
            </a:pPr>
            <a:r>
              <a:rPr lang="en-US" sz="2000" dirty="0"/>
              <a:t>Export services via port binding</a:t>
            </a:r>
            <a:endParaRPr lang="en-US" dirty="0"/>
          </a:p>
        </p:txBody>
      </p:sp>
    </p:spTree>
    <p:extLst>
      <p:ext uri="{BB962C8B-B14F-4D97-AF65-F5344CB8AC3E}">
        <p14:creationId xmlns:p14="http://schemas.microsoft.com/office/powerpoint/2010/main" val="9678623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Concurrency</a:t>
            </a:r>
          </a:p>
          <a:p>
            <a:pPr marL="0" indent="0" algn="ctr">
              <a:buNone/>
            </a:pPr>
            <a:r>
              <a:rPr lang="en-US" sz="2000" dirty="0"/>
              <a:t>Scale out via the process model</a:t>
            </a:r>
          </a:p>
          <a:p>
            <a:pPr marL="0" indent="0" algn="ctr">
              <a:buNone/>
            </a:pPr>
            <a:r>
              <a:rPr lang="en-US" sz="2000" dirty="0"/>
              <a:t>Individual VMs can only scale vertically so far</a:t>
            </a:r>
          </a:p>
          <a:p>
            <a:pPr marL="0" indent="0" algn="ctr">
              <a:buNone/>
            </a:pPr>
            <a:r>
              <a:rPr lang="en-US" sz="2000" dirty="0"/>
              <a:t>Stateless nature makes scaling simple</a:t>
            </a:r>
            <a:endParaRPr lang="en-US" dirty="0"/>
          </a:p>
        </p:txBody>
      </p:sp>
    </p:spTree>
    <p:extLst>
      <p:ext uri="{BB962C8B-B14F-4D97-AF65-F5344CB8AC3E}">
        <p14:creationId xmlns:p14="http://schemas.microsoft.com/office/powerpoint/2010/main" val="3235121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Disposability</a:t>
            </a:r>
          </a:p>
          <a:p>
            <a:pPr marL="0" indent="0" algn="ctr">
              <a:buNone/>
            </a:pPr>
            <a:r>
              <a:rPr lang="en-US" sz="2000" dirty="0"/>
              <a:t>Maximize robustness with fast startup and graceful shutdown</a:t>
            </a:r>
          </a:p>
          <a:p>
            <a:pPr marL="0" indent="0" algn="ctr">
              <a:buNone/>
            </a:pPr>
            <a:r>
              <a:rPr lang="en-US" sz="2000" dirty="0"/>
              <a:t>Application instances are disposable</a:t>
            </a:r>
          </a:p>
          <a:p>
            <a:pPr marL="0" indent="0" algn="ctr">
              <a:buNone/>
            </a:pPr>
            <a:r>
              <a:rPr lang="en-US" sz="2000" dirty="0"/>
              <a:t>Crash-only design is logical conclusion</a:t>
            </a:r>
          </a:p>
        </p:txBody>
      </p:sp>
    </p:spTree>
    <p:extLst>
      <p:ext uri="{BB962C8B-B14F-4D97-AF65-F5344CB8AC3E}">
        <p14:creationId xmlns:p14="http://schemas.microsoft.com/office/powerpoint/2010/main" val="1900225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Dev/prod parity</a:t>
            </a:r>
          </a:p>
          <a:p>
            <a:pPr marL="0" indent="0" algn="ctr">
              <a:buNone/>
            </a:pPr>
            <a:r>
              <a:rPr lang="en-US" sz="2000" dirty="0"/>
              <a:t>Keep development, staging, and production as similar as possible</a:t>
            </a:r>
          </a:p>
          <a:p>
            <a:pPr marL="0" indent="0" algn="ctr">
              <a:buNone/>
            </a:pPr>
            <a:r>
              <a:rPr lang="en-US" sz="2000" dirty="0"/>
              <a:t>Use the same backing services in each environment</a:t>
            </a:r>
          </a:p>
        </p:txBody>
      </p:sp>
    </p:spTree>
    <p:extLst>
      <p:ext uri="{BB962C8B-B14F-4D97-AF65-F5344CB8AC3E}">
        <p14:creationId xmlns:p14="http://schemas.microsoft.com/office/powerpoint/2010/main" val="3978751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Logs</a:t>
            </a:r>
          </a:p>
          <a:p>
            <a:pPr marL="0" indent="0" algn="ctr">
              <a:buNone/>
            </a:pPr>
            <a:r>
              <a:rPr lang="en-US" sz="2000" dirty="0"/>
              <a:t>Treat logs as event streams</a:t>
            </a:r>
          </a:p>
          <a:p>
            <a:pPr marL="0" indent="0" algn="ctr">
              <a:buNone/>
            </a:pPr>
            <a:r>
              <a:rPr lang="en-US" sz="2000" dirty="0"/>
              <a:t>Don’t write to log files</a:t>
            </a:r>
            <a:endParaRPr lang="en-US" dirty="0"/>
          </a:p>
        </p:txBody>
      </p:sp>
    </p:spTree>
    <p:extLst>
      <p:ext uri="{BB962C8B-B14F-4D97-AF65-F5344CB8AC3E}">
        <p14:creationId xmlns:p14="http://schemas.microsoft.com/office/powerpoint/2010/main" val="1971708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Admin processes</a:t>
            </a:r>
          </a:p>
          <a:p>
            <a:pPr marL="0" indent="0" algn="ctr">
              <a:buNone/>
            </a:pPr>
            <a:r>
              <a:rPr lang="en-US" sz="2000" dirty="0"/>
              <a:t>Run admin/management tasks as one-off processes</a:t>
            </a:r>
          </a:p>
          <a:p>
            <a:pPr marL="0" indent="0" algn="ctr">
              <a:buNone/>
            </a:pPr>
            <a:r>
              <a:rPr lang="en-US" sz="2000" dirty="0"/>
              <a:t>E.g. database migrations or for debugging</a:t>
            </a:r>
          </a:p>
        </p:txBody>
      </p:sp>
    </p:spTree>
    <p:extLst>
      <p:ext uri="{BB962C8B-B14F-4D97-AF65-F5344CB8AC3E}">
        <p14:creationId xmlns:p14="http://schemas.microsoft.com/office/powerpoint/2010/main" val="170720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What are Microservices?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51895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p:txBody>
      </p:sp>
      <p:sp>
        <p:nvSpPr>
          <p:cNvPr id="6" name="Rectangle 5"/>
          <p:cNvSpPr/>
          <p:nvPr/>
        </p:nvSpPr>
        <p:spPr bwMode="auto">
          <a:xfrm>
            <a:off x="5943299" y="2048472"/>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440214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Lato" charset="0"/>
                <a:ea typeface="Lato" charset="0"/>
                <a:cs typeface="Lato" charset="0"/>
              </a:rPr>
              <a:t>AGENDA</a:t>
            </a:r>
          </a:p>
        </p:txBody>
      </p:sp>
      <p:sp>
        <p:nvSpPr>
          <p:cNvPr id="3" name="Text Placeholder 2"/>
          <p:cNvSpPr>
            <a:spLocks noGrp="1"/>
          </p:cNvSpPr>
          <p:nvPr>
            <p:ph type="body" sz="quarter" idx="11"/>
          </p:nvPr>
        </p:nvSpPr>
        <p:spPr>
          <a:xfrm>
            <a:off x="4235668" y="735724"/>
            <a:ext cx="4908331" cy="3897903"/>
          </a:xfrm>
        </p:spPr>
        <p:txBody>
          <a:bodyPr/>
          <a:lstStyle/>
          <a:p>
            <a:pPr marL="285750" indent="-285750">
              <a:buFont typeface="Wingdings" panose="05000000000000000000" pitchFamily="2" charset="2"/>
              <a:buChar char="Ø"/>
            </a:pPr>
            <a:r>
              <a:rPr lang="en-GB" sz="2000" dirty="0"/>
              <a:t>What does it mean to be Cloud Native?</a:t>
            </a:r>
          </a:p>
          <a:p>
            <a:pPr marL="285750" indent="-285750">
              <a:buFont typeface="Wingdings" panose="05000000000000000000" pitchFamily="2" charset="2"/>
              <a:buChar char="Ø"/>
            </a:pPr>
            <a:r>
              <a:rPr lang="en-GB" sz="2000" dirty="0"/>
              <a:t>Twelve Factor Apps</a:t>
            </a:r>
          </a:p>
          <a:p>
            <a:pPr marL="285750" indent="-285750">
              <a:buFont typeface="Wingdings" panose="05000000000000000000" pitchFamily="2" charset="2"/>
              <a:buChar char="Ø"/>
            </a:pPr>
            <a:r>
              <a:rPr lang="en-GB" sz="2000" dirty="0"/>
              <a:t>What are Microservices?</a:t>
            </a:r>
          </a:p>
          <a:p>
            <a:pPr marL="285750" indent="-285750">
              <a:buFont typeface="Wingdings" panose="05000000000000000000" pitchFamily="2" charset="2"/>
              <a:buChar char="Ø"/>
            </a:pPr>
            <a:r>
              <a:rPr lang="en-GB" sz="2000" dirty="0"/>
              <a:t>Developing and Deploying Microservices</a:t>
            </a:r>
          </a:p>
          <a:p>
            <a:pPr>
              <a:spcAft>
                <a:spcPts val="900"/>
              </a:spcAft>
            </a:pPr>
            <a:endParaRPr lang="en-US" sz="1600" dirty="0"/>
          </a:p>
        </p:txBody>
      </p:sp>
    </p:spTree>
    <p:extLst>
      <p:ext uri="{BB962C8B-B14F-4D97-AF65-F5344CB8AC3E}">
        <p14:creationId xmlns:p14="http://schemas.microsoft.com/office/powerpoint/2010/main" val="66611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Modularity</a:t>
            </a:r>
          </a:p>
        </p:txBody>
      </p:sp>
      <p:sp>
        <p:nvSpPr>
          <p:cNvPr id="9" name="Rectangle 5"/>
          <p:cNvSpPr/>
          <p:nvPr/>
        </p:nvSpPr>
        <p:spPr bwMode="auto">
          <a:xfrm>
            <a:off x="5944345" y="2043803"/>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dirty="0">
              <a:latin typeface="Arial" panose="020B0604020202020204" pitchFamily="34" charset="0"/>
              <a:ea typeface="SimSun" panose="02010600030101010101" pitchFamily="2" charset="-122"/>
            </a:endParaRPr>
          </a:p>
        </p:txBody>
      </p:sp>
      <p:sp>
        <p:nvSpPr>
          <p:cNvPr id="10" name="5-Point Star 6"/>
          <p:cNvSpPr/>
          <p:nvPr/>
        </p:nvSpPr>
        <p:spPr bwMode="auto">
          <a:xfrm>
            <a:off x="6157798" y="2223058"/>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1" name="Donut 7"/>
          <p:cNvSpPr/>
          <p:nvPr/>
        </p:nvSpPr>
        <p:spPr bwMode="auto">
          <a:xfrm>
            <a:off x="6612742" y="2473805"/>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2" name="Regular Pentagon 8"/>
          <p:cNvSpPr/>
          <p:nvPr/>
        </p:nvSpPr>
        <p:spPr bwMode="auto">
          <a:xfrm>
            <a:off x="6194684" y="2709495"/>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2180655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Scaling</a:t>
            </a:r>
          </a:p>
        </p:txBody>
      </p:sp>
      <p:sp>
        <p:nvSpPr>
          <p:cNvPr id="7" name="Rounded Rectangle 2"/>
          <p:cNvSpPr/>
          <p:nvPr/>
        </p:nvSpPr>
        <p:spPr bwMode="auto">
          <a:xfrm>
            <a:off x="5239793"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5137"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6666292" y="1598252"/>
            <a:ext cx="1251153" cy="1134457"/>
            <a:chOff x="6847941" y="1352558"/>
            <a:chExt cx="1251153" cy="1134457"/>
          </a:xfrm>
        </p:grpSpPr>
        <p:sp>
          <p:nvSpPr>
            <p:cNvPr id="14"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5" name="Group 14"/>
            <p:cNvGrpSpPr/>
            <p:nvPr/>
          </p:nvGrpSpPr>
          <p:grpSpPr>
            <a:xfrm>
              <a:off x="7022926" y="1455470"/>
              <a:ext cx="894157" cy="872570"/>
              <a:chOff x="5868144" y="1988006"/>
              <a:chExt cx="1200751" cy="1171762"/>
            </a:xfrm>
          </p:grpSpPr>
          <p:sp>
            <p:nvSpPr>
              <p:cNvPr id="1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7"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8"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9"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0" name="Group 19"/>
          <p:cNvGrpSpPr/>
          <p:nvPr/>
        </p:nvGrpSpPr>
        <p:grpSpPr>
          <a:xfrm>
            <a:off x="6654195" y="2846720"/>
            <a:ext cx="1251153" cy="1134457"/>
            <a:chOff x="6835844" y="2601026"/>
            <a:chExt cx="1251153" cy="1134457"/>
          </a:xfrm>
        </p:grpSpPr>
        <p:sp>
          <p:nvSpPr>
            <p:cNvPr id="21"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2" name="Group 21"/>
            <p:cNvGrpSpPr/>
            <p:nvPr/>
          </p:nvGrpSpPr>
          <p:grpSpPr>
            <a:xfrm>
              <a:off x="7020172" y="2731970"/>
              <a:ext cx="894157" cy="872570"/>
              <a:chOff x="5868144" y="1988006"/>
              <a:chExt cx="1200751" cy="1171762"/>
            </a:xfrm>
          </p:grpSpPr>
          <p:sp>
            <p:nvSpPr>
              <p:cNvPr id="23"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4"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5"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6"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7" name="Group 26"/>
          <p:cNvGrpSpPr/>
          <p:nvPr/>
        </p:nvGrpSpPr>
        <p:grpSpPr>
          <a:xfrm>
            <a:off x="5230592" y="2874752"/>
            <a:ext cx="1251153" cy="1134457"/>
            <a:chOff x="5412241" y="2629058"/>
            <a:chExt cx="1251153" cy="1134457"/>
          </a:xfrm>
        </p:grpSpPr>
        <p:sp>
          <p:nvSpPr>
            <p:cNvPr id="2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9" name="Group 28"/>
            <p:cNvGrpSpPr/>
            <p:nvPr/>
          </p:nvGrpSpPr>
          <p:grpSpPr>
            <a:xfrm>
              <a:off x="5596788" y="2731970"/>
              <a:ext cx="894157" cy="872570"/>
              <a:chOff x="5868144" y="1988006"/>
              <a:chExt cx="1200751" cy="1171762"/>
            </a:xfrm>
          </p:grpSpPr>
          <p:sp>
            <p:nvSpPr>
              <p:cNvPr id="3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spTree>
    <p:extLst>
      <p:ext uri="{BB962C8B-B14F-4D97-AF65-F5344CB8AC3E}">
        <p14:creationId xmlns:p14="http://schemas.microsoft.com/office/powerpoint/2010/main" val="35286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Failing</a:t>
            </a:r>
          </a:p>
        </p:txBody>
      </p:sp>
      <p:sp>
        <p:nvSpPr>
          <p:cNvPr id="7" name="Rounded Rectangle 2"/>
          <p:cNvSpPr/>
          <p:nvPr/>
        </p:nvSpPr>
        <p:spPr bwMode="auto">
          <a:xfrm>
            <a:off x="5243354"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8698"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4153" y="15982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730098" y="1651739"/>
            <a:ext cx="673582" cy="1015663"/>
          </a:xfrm>
          <a:prstGeom prst="rect">
            <a:avLst/>
          </a:prstGeom>
          <a:noFill/>
        </p:spPr>
        <p:txBody>
          <a:bodyPr wrap="none" rtlCol="0">
            <a:spAutoFit/>
          </a:bodyPr>
          <a:lstStyle/>
          <a:p>
            <a:r>
              <a:rPr lang="en-GB" sz="6000" dirty="0">
                <a:solidFill>
                  <a:srgbClr val="FF0000"/>
                </a:solidFill>
                <a:sym typeface="Wingdings" panose="05000000000000000000" pitchFamily="2" charset="2"/>
              </a:rPr>
              <a:t></a:t>
            </a:r>
            <a:endParaRPr lang="en-GB" sz="6000" dirty="0">
              <a:solidFill>
                <a:srgbClr val="FF0000"/>
              </a:solidFill>
            </a:endParaRPr>
          </a:p>
        </p:txBody>
      </p:sp>
    </p:spTree>
    <p:extLst>
      <p:ext uri="{BB962C8B-B14F-4D97-AF65-F5344CB8AC3E}">
        <p14:creationId xmlns:p14="http://schemas.microsoft.com/office/powerpoint/2010/main" val="725167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Failing</a:t>
            </a:r>
          </a:p>
        </p:txBody>
      </p:sp>
      <p:sp>
        <p:nvSpPr>
          <p:cNvPr id="7" name="Rounded Rectangle 2"/>
          <p:cNvSpPr/>
          <p:nvPr/>
        </p:nvSpPr>
        <p:spPr bwMode="auto">
          <a:xfrm>
            <a:off x="5243354"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8698"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4153" y="15982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196053" y="1028700"/>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Tree>
    <p:extLst>
      <p:ext uri="{BB962C8B-B14F-4D97-AF65-F5344CB8AC3E}">
        <p14:creationId xmlns:p14="http://schemas.microsoft.com/office/powerpoint/2010/main" val="1238913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Failed</a:t>
            </a:r>
          </a:p>
        </p:txBody>
      </p:sp>
      <p:sp>
        <p:nvSpPr>
          <p:cNvPr id="7" name="Rounded Rectangle 2"/>
          <p:cNvSpPr/>
          <p:nvPr/>
        </p:nvSpPr>
        <p:spPr bwMode="auto">
          <a:xfrm>
            <a:off x="5239432" y="15832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4776" y="17053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0231" y="16024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196006" y="1026415"/>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7" name="TextBox 36"/>
          <p:cNvSpPr txBox="1"/>
          <p:nvPr/>
        </p:nvSpPr>
        <p:spPr>
          <a:xfrm>
            <a:off x="6653834" y="1019405"/>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8" name="TextBox 37"/>
          <p:cNvSpPr txBox="1"/>
          <p:nvPr/>
        </p:nvSpPr>
        <p:spPr>
          <a:xfrm>
            <a:off x="6636122" y="2372413"/>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9" name="TextBox 38"/>
          <p:cNvSpPr txBox="1"/>
          <p:nvPr/>
        </p:nvSpPr>
        <p:spPr>
          <a:xfrm>
            <a:off x="5148428" y="2367580"/>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Tree>
    <p:extLst>
      <p:ext uri="{BB962C8B-B14F-4D97-AF65-F5344CB8AC3E}">
        <p14:creationId xmlns:p14="http://schemas.microsoft.com/office/powerpoint/2010/main" val="364291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Update</a:t>
            </a:r>
          </a:p>
        </p:txBody>
      </p:sp>
      <p:grpSp>
        <p:nvGrpSpPr>
          <p:cNvPr id="7" name="Group 6"/>
          <p:cNvGrpSpPr/>
          <p:nvPr/>
        </p:nvGrpSpPr>
        <p:grpSpPr>
          <a:xfrm>
            <a:off x="5270892" y="1573877"/>
            <a:ext cx="1251153" cy="1134457"/>
            <a:chOff x="5421442" y="1333371"/>
            <a:chExt cx="1251153" cy="1134457"/>
          </a:xfrm>
        </p:grpSpPr>
        <p:sp>
          <p:nvSpPr>
            <p:cNvPr id="8" name="Rounded Rectangle 2"/>
            <p:cNvSpPr/>
            <p:nvPr/>
          </p:nvSpPr>
          <p:spPr bwMode="auto">
            <a:xfrm>
              <a:off x="5421442" y="13333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9" name="Group 8"/>
            <p:cNvGrpSpPr/>
            <p:nvPr/>
          </p:nvGrpSpPr>
          <p:grpSpPr>
            <a:xfrm>
              <a:off x="5596786" y="1455471"/>
              <a:ext cx="894157" cy="872570"/>
              <a:chOff x="5868143" y="1988002"/>
              <a:chExt cx="1200751" cy="1171759"/>
            </a:xfrm>
          </p:grpSpPr>
          <p:sp>
            <p:nvSpPr>
              <p:cNvPr id="10"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1"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3"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4" name="Group 13"/>
          <p:cNvGrpSpPr/>
          <p:nvPr/>
        </p:nvGrpSpPr>
        <p:grpSpPr>
          <a:xfrm>
            <a:off x="6697391" y="1593064"/>
            <a:ext cx="1251153" cy="1134457"/>
            <a:chOff x="6847941" y="1352558"/>
            <a:chExt cx="1251153" cy="1134457"/>
          </a:xfrm>
        </p:grpSpPr>
        <p:sp>
          <p:nvSpPr>
            <p:cNvPr id="15"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6" name="Group 15"/>
            <p:cNvGrpSpPr/>
            <p:nvPr/>
          </p:nvGrpSpPr>
          <p:grpSpPr>
            <a:xfrm>
              <a:off x="7022926" y="1455470"/>
              <a:ext cx="894157" cy="872570"/>
              <a:chOff x="5868144" y="1988006"/>
              <a:chExt cx="1200751" cy="1171762"/>
            </a:xfrm>
          </p:grpSpPr>
          <p:sp>
            <p:nvSpPr>
              <p:cNvPr id="17"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8"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9"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0"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1" name="Group 20"/>
          <p:cNvGrpSpPr/>
          <p:nvPr/>
        </p:nvGrpSpPr>
        <p:grpSpPr>
          <a:xfrm>
            <a:off x="6685294" y="2841532"/>
            <a:ext cx="1251153" cy="1134457"/>
            <a:chOff x="6835844" y="2601026"/>
            <a:chExt cx="1251153" cy="1134457"/>
          </a:xfrm>
        </p:grpSpPr>
        <p:sp>
          <p:nvSpPr>
            <p:cNvPr id="22"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3" name="Group 22"/>
            <p:cNvGrpSpPr/>
            <p:nvPr/>
          </p:nvGrpSpPr>
          <p:grpSpPr>
            <a:xfrm>
              <a:off x="7020172" y="2731970"/>
              <a:ext cx="894157" cy="872570"/>
              <a:chOff x="5868144" y="1988006"/>
              <a:chExt cx="1200751" cy="1171762"/>
            </a:xfrm>
          </p:grpSpPr>
          <p:sp>
            <p:nvSpPr>
              <p:cNvPr id="24"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6"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7"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8" name="Group 27"/>
          <p:cNvGrpSpPr/>
          <p:nvPr/>
        </p:nvGrpSpPr>
        <p:grpSpPr>
          <a:xfrm>
            <a:off x="5261691" y="2869564"/>
            <a:ext cx="1251153" cy="1134457"/>
            <a:chOff x="5412241" y="2629058"/>
            <a:chExt cx="1251153" cy="1134457"/>
          </a:xfrm>
        </p:grpSpPr>
        <p:sp>
          <p:nvSpPr>
            <p:cNvPr id="29"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0" name="Group 29"/>
            <p:cNvGrpSpPr/>
            <p:nvPr/>
          </p:nvGrpSpPr>
          <p:grpSpPr>
            <a:xfrm>
              <a:off x="5596788" y="2731970"/>
              <a:ext cx="894157" cy="872570"/>
              <a:chOff x="5868144" y="1988006"/>
              <a:chExt cx="1200751" cy="1171762"/>
            </a:xfrm>
          </p:grpSpPr>
          <p:sp>
            <p:nvSpPr>
              <p:cNvPr id="31"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35" name="Group 34"/>
          <p:cNvGrpSpPr/>
          <p:nvPr/>
        </p:nvGrpSpPr>
        <p:grpSpPr>
          <a:xfrm>
            <a:off x="5271881" y="1594277"/>
            <a:ext cx="1251153" cy="1134457"/>
            <a:chOff x="8622617" y="1383958"/>
            <a:chExt cx="1251153" cy="1134457"/>
          </a:xfrm>
        </p:grpSpPr>
        <p:sp>
          <p:nvSpPr>
            <p:cNvPr id="36" name="Rounded Rectangle 2"/>
            <p:cNvSpPr/>
            <p:nvPr/>
          </p:nvSpPr>
          <p:spPr bwMode="auto">
            <a:xfrm>
              <a:off x="8622617" y="13839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7" name="Rectangle 5"/>
            <p:cNvSpPr/>
            <p:nvPr/>
          </p:nvSpPr>
          <p:spPr bwMode="auto">
            <a:xfrm>
              <a:off x="8797961" y="1506058"/>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5-Point Star 41"/>
            <p:cNvSpPr/>
            <p:nvPr/>
          </p:nvSpPr>
          <p:spPr bwMode="auto">
            <a:xfrm>
              <a:off x="8956911" y="1639544"/>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9" name="Donut 42"/>
            <p:cNvSpPr/>
            <p:nvPr/>
          </p:nvSpPr>
          <p:spPr bwMode="auto">
            <a:xfrm>
              <a:off x="9295692" y="182626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0" name="Regular Pentagon 43"/>
            <p:cNvSpPr/>
            <p:nvPr/>
          </p:nvSpPr>
          <p:spPr bwMode="auto">
            <a:xfrm>
              <a:off x="8984380" y="2001779"/>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1" name="Group 40"/>
          <p:cNvGrpSpPr/>
          <p:nvPr/>
        </p:nvGrpSpPr>
        <p:grpSpPr>
          <a:xfrm>
            <a:off x="6698380" y="1613464"/>
            <a:ext cx="1251153" cy="1134457"/>
            <a:chOff x="10049116" y="1403145"/>
            <a:chExt cx="1251153" cy="1134457"/>
          </a:xfrm>
        </p:grpSpPr>
        <p:sp>
          <p:nvSpPr>
            <p:cNvPr id="42" name="Rounded Rectangle 2"/>
            <p:cNvSpPr/>
            <p:nvPr/>
          </p:nvSpPr>
          <p:spPr bwMode="auto">
            <a:xfrm>
              <a:off x="10049116" y="140314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3" name="Rectangle 5"/>
            <p:cNvSpPr/>
            <p:nvPr/>
          </p:nvSpPr>
          <p:spPr bwMode="auto">
            <a:xfrm>
              <a:off x="10224101" y="15060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5-Point Star 48"/>
            <p:cNvSpPr/>
            <p:nvPr/>
          </p:nvSpPr>
          <p:spPr bwMode="auto">
            <a:xfrm>
              <a:off x="10383053" y="16395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5" name="Donut 49"/>
            <p:cNvSpPr/>
            <p:nvPr/>
          </p:nvSpPr>
          <p:spPr bwMode="auto">
            <a:xfrm>
              <a:off x="10721833" y="18262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6" name="Regular Pentagon 50"/>
            <p:cNvSpPr/>
            <p:nvPr/>
          </p:nvSpPr>
          <p:spPr bwMode="auto">
            <a:xfrm>
              <a:off x="10410520" y="20017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7" name="Group 46"/>
          <p:cNvGrpSpPr/>
          <p:nvPr/>
        </p:nvGrpSpPr>
        <p:grpSpPr>
          <a:xfrm>
            <a:off x="6686283" y="2861932"/>
            <a:ext cx="1251153" cy="1134457"/>
            <a:chOff x="10037019" y="2651613"/>
            <a:chExt cx="1251153" cy="1134457"/>
          </a:xfrm>
        </p:grpSpPr>
        <p:sp>
          <p:nvSpPr>
            <p:cNvPr id="48" name="Rounded Rectangle 2"/>
            <p:cNvSpPr/>
            <p:nvPr/>
          </p:nvSpPr>
          <p:spPr bwMode="auto">
            <a:xfrm>
              <a:off x="10037019" y="2651613"/>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9" name="Rectangle 5"/>
            <p:cNvSpPr/>
            <p:nvPr/>
          </p:nvSpPr>
          <p:spPr bwMode="auto">
            <a:xfrm>
              <a:off x="10221347" y="27825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5-Point Star 55"/>
            <p:cNvSpPr/>
            <p:nvPr/>
          </p:nvSpPr>
          <p:spPr bwMode="auto">
            <a:xfrm>
              <a:off x="10380299" y="29160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1" name="Donut 56"/>
            <p:cNvSpPr/>
            <p:nvPr/>
          </p:nvSpPr>
          <p:spPr bwMode="auto">
            <a:xfrm>
              <a:off x="10719079" y="31027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2" name="Regular Pentagon 57"/>
            <p:cNvSpPr/>
            <p:nvPr/>
          </p:nvSpPr>
          <p:spPr bwMode="auto">
            <a:xfrm>
              <a:off x="10407766" y="32782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3" name="Group 52"/>
          <p:cNvGrpSpPr/>
          <p:nvPr/>
        </p:nvGrpSpPr>
        <p:grpSpPr>
          <a:xfrm>
            <a:off x="5262680" y="2889964"/>
            <a:ext cx="1251153" cy="1134457"/>
            <a:chOff x="8613416" y="2679645"/>
            <a:chExt cx="1251153" cy="1134457"/>
          </a:xfrm>
        </p:grpSpPr>
        <p:sp>
          <p:nvSpPr>
            <p:cNvPr id="54" name="Rounded Rectangle 2"/>
            <p:cNvSpPr/>
            <p:nvPr/>
          </p:nvSpPr>
          <p:spPr bwMode="auto">
            <a:xfrm>
              <a:off x="8613416" y="267964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5" name="Rectangle 5"/>
            <p:cNvSpPr/>
            <p:nvPr/>
          </p:nvSpPr>
          <p:spPr bwMode="auto">
            <a:xfrm>
              <a:off x="8797963" y="27825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6" name="5-Point Star 62"/>
            <p:cNvSpPr/>
            <p:nvPr/>
          </p:nvSpPr>
          <p:spPr bwMode="auto">
            <a:xfrm>
              <a:off x="8956915" y="29160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7" name="Donut 63"/>
            <p:cNvSpPr/>
            <p:nvPr/>
          </p:nvSpPr>
          <p:spPr bwMode="auto">
            <a:xfrm>
              <a:off x="9295695" y="31027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8" name="Regular Pentagon 64"/>
            <p:cNvSpPr/>
            <p:nvPr/>
          </p:nvSpPr>
          <p:spPr bwMode="auto">
            <a:xfrm>
              <a:off x="8984382" y="32782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19745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28"/>
                                        </p:tgtEl>
                                        <p:attrNameLst>
                                          <p:attrName>ppt_x</p:attrName>
                                        </p:attrNameLst>
                                      </p:cBhvr>
                                      <p:tavLst>
                                        <p:tav tm="0">
                                          <p:val>
                                            <p:strVal val="ppt_x"/>
                                          </p:val>
                                        </p:tav>
                                        <p:tav tm="100000">
                                          <p:val>
                                            <p:strVal val="ppt_x"/>
                                          </p:val>
                                        </p:tav>
                                      </p:tavLst>
                                    </p:anim>
                                    <p:anim calcmode="lin" valueType="num">
                                      <p:cBhvr additive="base">
                                        <p:cTn id="31" dur="500"/>
                                        <p:tgtEl>
                                          <p:spTgt spid="28"/>
                                        </p:tgtEl>
                                        <p:attrNameLst>
                                          <p:attrName>ppt_y</p:attrName>
                                        </p:attrNameLst>
                                      </p:cBhvr>
                                      <p:tavLst>
                                        <p:tav tm="0">
                                          <p:val>
                                            <p:strVal val="ppt_y"/>
                                          </p:val>
                                        </p:tav>
                                        <p:tav tm="100000">
                                          <p:val>
                                            <p:strVal val="1+ppt_h/2"/>
                                          </p:val>
                                        </p:tav>
                                      </p:tavLst>
                                    </p:anim>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21"/>
                                        </p:tgtEl>
                                        <p:attrNameLst>
                                          <p:attrName>ppt_x</p:attrName>
                                        </p:attrNameLst>
                                      </p:cBhvr>
                                      <p:tavLst>
                                        <p:tav tm="0">
                                          <p:val>
                                            <p:strVal val="ppt_x"/>
                                          </p:val>
                                        </p:tav>
                                        <p:tav tm="100000">
                                          <p:val>
                                            <p:strVal val="ppt_x"/>
                                          </p:val>
                                        </p:tav>
                                      </p:tavLst>
                                    </p:anim>
                                    <p:anim calcmode="lin" valueType="num">
                                      <p:cBhvr additive="base">
                                        <p:cTn id="43" dur="500"/>
                                        <p:tgtEl>
                                          <p:spTgt spid="21"/>
                                        </p:tgtEl>
                                        <p:attrNameLst>
                                          <p:attrName>ppt_y</p:attrName>
                                        </p:attrNameLst>
                                      </p:cBhvr>
                                      <p:tavLst>
                                        <p:tav tm="0">
                                          <p:val>
                                            <p:strVal val="ppt_y"/>
                                          </p:val>
                                        </p:tav>
                                        <p:tav tm="100000">
                                          <p:val>
                                            <p:strVal val="1+ppt_h/2"/>
                                          </p:val>
                                        </p:tav>
                                      </p:tavLst>
                                    </p:anim>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Revolution</a:t>
            </a:r>
          </a:p>
        </p:txBody>
      </p:sp>
      <p:grpSp>
        <p:nvGrpSpPr>
          <p:cNvPr id="7" name="Group 6"/>
          <p:cNvGrpSpPr/>
          <p:nvPr/>
        </p:nvGrpSpPr>
        <p:grpSpPr>
          <a:xfrm>
            <a:off x="5255354" y="1569579"/>
            <a:ext cx="2686853" cy="2430144"/>
            <a:chOff x="5412241" y="1333371"/>
            <a:chExt cx="2686853" cy="2430144"/>
          </a:xfrm>
        </p:grpSpPr>
        <p:sp>
          <p:nvSpPr>
            <p:cNvPr id="8" name="Rounded Rectangle 2"/>
            <p:cNvSpPr/>
            <p:nvPr/>
          </p:nvSpPr>
          <p:spPr bwMode="auto">
            <a:xfrm>
              <a:off x="5421442" y="13333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9" name="Group 8"/>
            <p:cNvGrpSpPr/>
            <p:nvPr/>
          </p:nvGrpSpPr>
          <p:grpSpPr>
            <a:xfrm>
              <a:off x="5596786" y="1455471"/>
              <a:ext cx="894157" cy="872570"/>
              <a:chOff x="5596786" y="1455471"/>
              <a:chExt cx="894157" cy="872570"/>
            </a:xfrm>
          </p:grpSpPr>
          <p:sp>
            <p:nvSpPr>
              <p:cNvPr id="31" name="Rectangle 5"/>
              <p:cNvSpPr/>
              <p:nvPr/>
            </p:nvSpPr>
            <p:spPr bwMode="auto">
              <a:xfrm>
                <a:off x="5596786" y="1455471"/>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6"/>
              <p:cNvSpPr/>
              <p:nvPr/>
            </p:nvSpPr>
            <p:spPr bwMode="auto">
              <a:xfrm>
                <a:off x="5755736" y="1588957"/>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Donut 7"/>
              <p:cNvSpPr/>
              <p:nvPr/>
            </p:nvSpPr>
            <p:spPr bwMode="auto">
              <a:xfrm>
                <a:off x="6094517" y="1775680"/>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Regular Pentagon 8"/>
              <p:cNvSpPr/>
              <p:nvPr/>
            </p:nvSpPr>
            <p:spPr bwMode="auto">
              <a:xfrm>
                <a:off x="5783205" y="1951192"/>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0" name="Group 9"/>
            <p:cNvGrpSpPr/>
            <p:nvPr/>
          </p:nvGrpSpPr>
          <p:grpSpPr>
            <a:xfrm>
              <a:off x="6847941" y="1352558"/>
              <a:ext cx="1251153" cy="1134457"/>
              <a:chOff x="6847941" y="1352558"/>
              <a:chExt cx="1251153" cy="1134457"/>
            </a:xfrm>
          </p:grpSpPr>
          <p:sp>
            <p:nvSpPr>
              <p:cNvPr id="25"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6" name="Group 25"/>
              <p:cNvGrpSpPr/>
              <p:nvPr/>
            </p:nvGrpSpPr>
            <p:grpSpPr>
              <a:xfrm>
                <a:off x="7022926" y="1455470"/>
                <a:ext cx="894157" cy="872570"/>
                <a:chOff x="7022926" y="1455470"/>
                <a:chExt cx="894157" cy="872570"/>
              </a:xfrm>
            </p:grpSpPr>
            <p:sp>
              <p:nvSpPr>
                <p:cNvPr id="27" name="Rectangle 5"/>
                <p:cNvSpPr/>
                <p:nvPr/>
              </p:nvSpPr>
              <p:spPr bwMode="auto">
                <a:xfrm>
                  <a:off x="7022926" y="14554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8" name="5-Point Star 16"/>
                <p:cNvSpPr/>
                <p:nvPr/>
              </p:nvSpPr>
              <p:spPr bwMode="auto">
                <a:xfrm>
                  <a:off x="7181878" y="15889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Donut 17"/>
                <p:cNvSpPr/>
                <p:nvPr/>
              </p:nvSpPr>
              <p:spPr bwMode="auto">
                <a:xfrm>
                  <a:off x="7520658" y="17756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0" name="Regular Pentagon 18"/>
                <p:cNvSpPr/>
                <p:nvPr/>
              </p:nvSpPr>
              <p:spPr bwMode="auto">
                <a:xfrm>
                  <a:off x="7209345" y="19511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1" name="Group 10"/>
            <p:cNvGrpSpPr/>
            <p:nvPr/>
          </p:nvGrpSpPr>
          <p:grpSpPr>
            <a:xfrm>
              <a:off x="6835844" y="2601026"/>
              <a:ext cx="1251153" cy="1134457"/>
              <a:chOff x="6835844" y="2601026"/>
              <a:chExt cx="1251153" cy="1134457"/>
            </a:xfrm>
          </p:grpSpPr>
          <p:sp>
            <p:nvSpPr>
              <p:cNvPr id="19"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0" name="Group 19"/>
              <p:cNvGrpSpPr/>
              <p:nvPr/>
            </p:nvGrpSpPr>
            <p:grpSpPr>
              <a:xfrm>
                <a:off x="7020172" y="2731970"/>
                <a:ext cx="894157" cy="872570"/>
                <a:chOff x="7020172" y="2731970"/>
                <a:chExt cx="894157" cy="872570"/>
              </a:xfrm>
            </p:grpSpPr>
            <p:sp>
              <p:nvSpPr>
                <p:cNvPr id="21" name="Rectangle 5"/>
                <p:cNvSpPr/>
                <p:nvPr/>
              </p:nvSpPr>
              <p:spPr bwMode="auto">
                <a:xfrm>
                  <a:off x="7020172" y="27319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5-Point Star 11"/>
                <p:cNvSpPr/>
                <p:nvPr/>
              </p:nvSpPr>
              <p:spPr bwMode="auto">
                <a:xfrm>
                  <a:off x="7179124" y="28654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Donut 12"/>
                <p:cNvSpPr/>
                <p:nvPr/>
              </p:nvSpPr>
              <p:spPr bwMode="auto">
                <a:xfrm>
                  <a:off x="7517904" y="30521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4" name="Regular Pentagon 13"/>
                <p:cNvSpPr/>
                <p:nvPr/>
              </p:nvSpPr>
              <p:spPr bwMode="auto">
                <a:xfrm>
                  <a:off x="7206591" y="32276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2" name="Group 11"/>
            <p:cNvGrpSpPr/>
            <p:nvPr/>
          </p:nvGrpSpPr>
          <p:grpSpPr>
            <a:xfrm>
              <a:off x="5412241" y="2629058"/>
              <a:ext cx="1251153" cy="1134457"/>
              <a:chOff x="5412241" y="2629058"/>
              <a:chExt cx="1251153" cy="1134457"/>
            </a:xfrm>
          </p:grpSpPr>
          <p:sp>
            <p:nvSpPr>
              <p:cNvPr id="13"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4" name="Group 13"/>
              <p:cNvGrpSpPr/>
              <p:nvPr/>
            </p:nvGrpSpPr>
            <p:grpSpPr>
              <a:xfrm>
                <a:off x="5596788" y="2731970"/>
                <a:ext cx="894157" cy="872570"/>
                <a:chOff x="5596788" y="2731970"/>
                <a:chExt cx="894157" cy="872570"/>
              </a:xfrm>
            </p:grpSpPr>
            <p:sp>
              <p:nvSpPr>
                <p:cNvPr id="15" name="Rectangle 5"/>
                <p:cNvSpPr/>
                <p:nvPr/>
              </p:nvSpPr>
              <p:spPr bwMode="auto">
                <a:xfrm>
                  <a:off x="5596788" y="27319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6" name="5-Point Star 21"/>
                <p:cNvSpPr/>
                <p:nvPr/>
              </p:nvSpPr>
              <p:spPr bwMode="auto">
                <a:xfrm>
                  <a:off x="5755740" y="28654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7" name="Donut 22"/>
                <p:cNvSpPr/>
                <p:nvPr/>
              </p:nvSpPr>
              <p:spPr bwMode="auto">
                <a:xfrm>
                  <a:off x="6094520" y="30521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8" name="Regular Pentagon 23"/>
                <p:cNvSpPr/>
                <p:nvPr/>
              </p:nvSpPr>
              <p:spPr bwMode="auto">
                <a:xfrm>
                  <a:off x="5783207" y="32276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nvGrpSpPr>
          <p:cNvPr id="35" name="Group 34"/>
          <p:cNvGrpSpPr/>
          <p:nvPr/>
        </p:nvGrpSpPr>
        <p:grpSpPr>
          <a:xfrm>
            <a:off x="5265265" y="1575406"/>
            <a:ext cx="2686853" cy="2430144"/>
            <a:chOff x="5417261" y="1333370"/>
            <a:chExt cx="2686853" cy="2430144"/>
          </a:xfrm>
        </p:grpSpPr>
        <p:sp>
          <p:nvSpPr>
            <p:cNvPr id="36" name="Rounded Rectangle 2"/>
            <p:cNvSpPr/>
            <p:nvPr/>
          </p:nvSpPr>
          <p:spPr bwMode="auto">
            <a:xfrm>
              <a:off x="5426462" y="1333370"/>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7" name="Rectangle 5"/>
            <p:cNvSpPr/>
            <p:nvPr/>
          </p:nvSpPr>
          <p:spPr bwMode="auto">
            <a:xfrm>
              <a:off x="5601806" y="14554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Rounded Rectangle 2"/>
            <p:cNvSpPr/>
            <p:nvPr/>
          </p:nvSpPr>
          <p:spPr bwMode="auto">
            <a:xfrm>
              <a:off x="6852961" y="1352557"/>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9" name="Rectangle 5"/>
            <p:cNvSpPr/>
            <p:nvPr/>
          </p:nvSpPr>
          <p:spPr bwMode="auto">
            <a:xfrm>
              <a:off x="7027946" y="14554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0" name="Rounded Rectangle 2"/>
            <p:cNvSpPr/>
            <p:nvPr/>
          </p:nvSpPr>
          <p:spPr bwMode="auto">
            <a:xfrm>
              <a:off x="6840864" y="260102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1" name="Rectangle 5"/>
            <p:cNvSpPr/>
            <p:nvPr/>
          </p:nvSpPr>
          <p:spPr bwMode="auto">
            <a:xfrm>
              <a:off x="7025192" y="27319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2" name="Rounded Rectangle 2"/>
            <p:cNvSpPr/>
            <p:nvPr/>
          </p:nvSpPr>
          <p:spPr bwMode="auto">
            <a:xfrm>
              <a:off x="5417261" y="2629057"/>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3" name="Rectangle 5"/>
            <p:cNvSpPr/>
            <p:nvPr/>
          </p:nvSpPr>
          <p:spPr bwMode="auto">
            <a:xfrm>
              <a:off x="5601808" y="27319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grpSp>
          <p:nvGrpSpPr>
            <p:cNvPr id="44" name="Group 43"/>
            <p:cNvGrpSpPr/>
            <p:nvPr/>
          </p:nvGrpSpPr>
          <p:grpSpPr>
            <a:xfrm>
              <a:off x="7161251" y="2882455"/>
              <a:ext cx="627545" cy="560569"/>
              <a:chOff x="9756045" y="150089"/>
              <a:chExt cx="627545" cy="560569"/>
            </a:xfrm>
          </p:grpSpPr>
          <p:sp>
            <p:nvSpPr>
              <p:cNvPr id="56" name="5-Point Star 66"/>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7" name="Cloud 56"/>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8" name="Cross 57"/>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sp>
          <p:nvSpPr>
            <p:cNvPr id="45" name="5-Point Star 74"/>
            <p:cNvSpPr/>
            <p:nvPr/>
          </p:nvSpPr>
          <p:spPr bwMode="auto">
            <a:xfrm>
              <a:off x="5724117" y="1893148"/>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6" name="Cloud 45"/>
            <p:cNvSpPr/>
            <p:nvPr/>
          </p:nvSpPr>
          <p:spPr bwMode="auto">
            <a:xfrm>
              <a:off x="6063630" y="1804382"/>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7" name="Cross 46"/>
            <p:cNvSpPr/>
            <p:nvPr/>
          </p:nvSpPr>
          <p:spPr bwMode="auto">
            <a:xfrm>
              <a:off x="5808729" y="1600688"/>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48" name="Group 47"/>
            <p:cNvGrpSpPr/>
            <p:nvPr/>
          </p:nvGrpSpPr>
          <p:grpSpPr>
            <a:xfrm>
              <a:off x="5724117" y="2916000"/>
              <a:ext cx="627545" cy="560569"/>
              <a:chOff x="9756045" y="150089"/>
              <a:chExt cx="627545" cy="560569"/>
            </a:xfrm>
          </p:grpSpPr>
          <p:sp>
            <p:nvSpPr>
              <p:cNvPr id="53" name="5-Point Star 79"/>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4" name="Cloud 53"/>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5" name="Cross 54"/>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grpSp>
          <p:nvGrpSpPr>
            <p:cNvPr id="49" name="Group 48"/>
            <p:cNvGrpSpPr/>
            <p:nvPr/>
          </p:nvGrpSpPr>
          <p:grpSpPr>
            <a:xfrm>
              <a:off x="7139439" y="1611469"/>
              <a:ext cx="627545" cy="560569"/>
              <a:chOff x="9756045" y="150089"/>
              <a:chExt cx="627545" cy="560569"/>
            </a:xfrm>
          </p:grpSpPr>
          <p:sp>
            <p:nvSpPr>
              <p:cNvPr id="50" name="5-Point Star 83"/>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1" name="Cloud 50"/>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2" name="Cross 51"/>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grpSp>
    </p:spTree>
    <p:extLst>
      <p:ext uri="{BB962C8B-B14F-4D97-AF65-F5344CB8AC3E}">
        <p14:creationId xmlns:p14="http://schemas.microsoft.com/office/powerpoint/2010/main" val="29516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1+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Develop</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345" y="1266825"/>
            <a:ext cx="2914457" cy="3132203"/>
          </a:xfrm>
          <a:prstGeom prst="rect">
            <a:avLst/>
          </a:prstGeom>
        </p:spPr>
      </p:pic>
    </p:spTree>
    <p:extLst>
      <p:ext uri="{BB962C8B-B14F-4D97-AF65-F5344CB8AC3E}">
        <p14:creationId xmlns:p14="http://schemas.microsoft.com/office/powerpoint/2010/main" val="1814701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p:txBody>
      </p:sp>
      <p:grpSp>
        <p:nvGrpSpPr>
          <p:cNvPr id="8" name="Group 7"/>
          <p:cNvGrpSpPr/>
          <p:nvPr/>
        </p:nvGrpSpPr>
        <p:grpSpPr>
          <a:xfrm>
            <a:off x="5855681" y="2407544"/>
            <a:ext cx="519148" cy="506615"/>
            <a:chOff x="5868145" y="1777897"/>
            <a:chExt cx="519148" cy="506615"/>
          </a:xfrm>
        </p:grpSpPr>
        <p:sp>
          <p:nvSpPr>
            <p:cNvPr id="9"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1" name="Group 10"/>
          <p:cNvGrpSpPr/>
          <p:nvPr/>
        </p:nvGrpSpPr>
        <p:grpSpPr>
          <a:xfrm>
            <a:off x="6675324" y="2840871"/>
            <a:ext cx="519148" cy="506615"/>
            <a:chOff x="7187506" y="2377594"/>
            <a:chExt cx="519148" cy="506615"/>
          </a:xfrm>
        </p:grpSpPr>
        <p:sp>
          <p:nvSpPr>
            <p:cNvPr id="12"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3"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4" name="Group 13"/>
          <p:cNvGrpSpPr/>
          <p:nvPr/>
        </p:nvGrpSpPr>
        <p:grpSpPr>
          <a:xfrm>
            <a:off x="6675324" y="1989186"/>
            <a:ext cx="519148" cy="506615"/>
            <a:chOff x="7187506" y="1480500"/>
            <a:chExt cx="519148" cy="506615"/>
          </a:xfrm>
        </p:grpSpPr>
        <p:sp>
          <p:nvSpPr>
            <p:cNvPr id="15"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6"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2845064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Interactions</a:t>
            </a:r>
          </a:p>
        </p:txBody>
      </p:sp>
      <p:grpSp>
        <p:nvGrpSpPr>
          <p:cNvPr id="17" name="Group 16"/>
          <p:cNvGrpSpPr/>
          <p:nvPr/>
        </p:nvGrpSpPr>
        <p:grpSpPr>
          <a:xfrm>
            <a:off x="5854128" y="2407544"/>
            <a:ext cx="519148" cy="506615"/>
            <a:chOff x="5868145" y="1777897"/>
            <a:chExt cx="519148" cy="506615"/>
          </a:xfrm>
        </p:grpSpPr>
        <p:sp>
          <p:nvSpPr>
            <p:cNvPr id="18"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9"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0" name="Group 19"/>
          <p:cNvGrpSpPr/>
          <p:nvPr/>
        </p:nvGrpSpPr>
        <p:grpSpPr>
          <a:xfrm>
            <a:off x="6673771" y="2840871"/>
            <a:ext cx="519148" cy="506615"/>
            <a:chOff x="7187506" y="2377594"/>
            <a:chExt cx="519148" cy="506615"/>
          </a:xfrm>
        </p:grpSpPr>
        <p:sp>
          <p:nvSpPr>
            <p:cNvPr id="21"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3" name="Group 22"/>
          <p:cNvGrpSpPr/>
          <p:nvPr/>
        </p:nvGrpSpPr>
        <p:grpSpPr>
          <a:xfrm>
            <a:off x="6673771" y="1989186"/>
            <a:ext cx="519148" cy="506615"/>
            <a:chOff x="7187506" y="1480500"/>
            <a:chExt cx="519148" cy="506615"/>
          </a:xfrm>
        </p:grpSpPr>
        <p:sp>
          <p:nvSpPr>
            <p:cNvPr id="2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cxnSp>
        <p:nvCxnSpPr>
          <p:cNvPr id="26" name="Curved Connector 19"/>
          <p:cNvCxnSpPr/>
          <p:nvPr/>
        </p:nvCxnSpPr>
        <p:spPr bwMode="auto">
          <a:xfrm rot="5400000" flipH="1" flipV="1">
            <a:off x="6311701" y="1713036"/>
            <a:ext cx="386911" cy="819643"/>
          </a:xfrm>
          <a:prstGeom prst="curvedConnector3">
            <a:avLst>
              <a:gd name="adj1" fmla="val 186739"/>
            </a:avLst>
          </a:prstGeom>
          <a:ln w="57150">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27" name="Curved Connector 26"/>
          <p:cNvCxnSpPr/>
          <p:nvPr/>
        </p:nvCxnSpPr>
        <p:spPr bwMode="auto">
          <a:xfrm flipH="1" flipV="1">
            <a:off x="7252849" y="2207419"/>
            <a:ext cx="37523" cy="886759"/>
          </a:xfrm>
          <a:prstGeom prst="curvedConnector3">
            <a:avLst>
              <a:gd name="adj1" fmla="val -1257338"/>
            </a:avLst>
          </a:prstGeom>
          <a:ln w="57150">
            <a:headEnd type="none" w="med" len="med"/>
            <a:tailEnd type="triangle"/>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11784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What does it mean to be Cloud Native?</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824591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Scaled</a:t>
            </a:r>
          </a:p>
        </p:txBody>
      </p:sp>
      <p:sp>
        <p:nvSpPr>
          <p:cNvPr id="17" name="Rounded Rectangle 2"/>
          <p:cNvSpPr/>
          <p:nvPr/>
        </p:nvSpPr>
        <p:spPr bwMode="auto">
          <a:xfrm>
            <a:off x="6871051" y="27908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8" name="Rounded Rectangle 2"/>
          <p:cNvSpPr/>
          <p:nvPr/>
        </p:nvSpPr>
        <p:spPr bwMode="auto">
          <a:xfrm>
            <a:off x="5447448" y="28188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9" name="Rounded Rectangle 2"/>
          <p:cNvSpPr/>
          <p:nvPr/>
        </p:nvSpPr>
        <p:spPr bwMode="auto">
          <a:xfrm>
            <a:off x="5456649" y="15231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0" name="Group 19"/>
          <p:cNvGrpSpPr/>
          <p:nvPr/>
        </p:nvGrpSpPr>
        <p:grpSpPr>
          <a:xfrm>
            <a:off x="5627456" y="1654513"/>
            <a:ext cx="404493" cy="394728"/>
            <a:chOff x="5868145" y="1777897"/>
            <a:chExt cx="519148" cy="506615"/>
          </a:xfrm>
        </p:grpSpPr>
        <p:sp>
          <p:nvSpPr>
            <p:cNvPr id="21"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3" name="Group 22"/>
          <p:cNvGrpSpPr/>
          <p:nvPr/>
        </p:nvGrpSpPr>
        <p:grpSpPr>
          <a:xfrm>
            <a:off x="6146065" y="1907857"/>
            <a:ext cx="404493" cy="394728"/>
            <a:chOff x="7187506" y="1480500"/>
            <a:chExt cx="519148" cy="506615"/>
          </a:xfrm>
        </p:grpSpPr>
        <p:sp>
          <p:nvSpPr>
            <p:cNvPr id="2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6" name="Group 25"/>
          <p:cNvGrpSpPr/>
          <p:nvPr/>
        </p:nvGrpSpPr>
        <p:grpSpPr>
          <a:xfrm>
            <a:off x="5625874" y="2973626"/>
            <a:ext cx="404493" cy="394728"/>
            <a:chOff x="7187506" y="1480500"/>
            <a:chExt cx="519148" cy="506615"/>
          </a:xfrm>
        </p:grpSpPr>
        <p:sp>
          <p:nvSpPr>
            <p:cNvPr id="27"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8" name="Regular Pentagon 21"/>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
        <p:nvSpPr>
          <p:cNvPr id="29" name="Rounded Rectangle 2"/>
          <p:cNvSpPr/>
          <p:nvPr/>
        </p:nvSpPr>
        <p:spPr bwMode="auto">
          <a:xfrm>
            <a:off x="6883148" y="15423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0" name="Group 29"/>
          <p:cNvGrpSpPr/>
          <p:nvPr/>
        </p:nvGrpSpPr>
        <p:grpSpPr>
          <a:xfrm>
            <a:off x="7594378" y="1688369"/>
            <a:ext cx="404493" cy="394728"/>
            <a:chOff x="7187506" y="2377594"/>
            <a:chExt cx="519148" cy="506615"/>
          </a:xfrm>
        </p:grpSpPr>
        <p:sp>
          <p:nvSpPr>
            <p:cNvPr id="31"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3" name="Group 32"/>
          <p:cNvGrpSpPr/>
          <p:nvPr/>
        </p:nvGrpSpPr>
        <p:grpSpPr>
          <a:xfrm>
            <a:off x="7054455" y="1688370"/>
            <a:ext cx="404493" cy="394728"/>
            <a:chOff x="5868145" y="1777897"/>
            <a:chExt cx="519148" cy="506615"/>
          </a:xfrm>
        </p:grpSpPr>
        <p:sp>
          <p:nvSpPr>
            <p:cNvPr id="34"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5" name="5-Point Star 18"/>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6" name="Group 35"/>
          <p:cNvGrpSpPr/>
          <p:nvPr/>
        </p:nvGrpSpPr>
        <p:grpSpPr>
          <a:xfrm>
            <a:off x="7265234" y="2159576"/>
            <a:ext cx="404493" cy="394728"/>
            <a:chOff x="7187506" y="2377594"/>
            <a:chExt cx="519148" cy="506615"/>
          </a:xfrm>
        </p:grpSpPr>
        <p:sp>
          <p:nvSpPr>
            <p:cNvPr id="37"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Donut 30"/>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9" name="Group 38"/>
          <p:cNvGrpSpPr/>
          <p:nvPr/>
        </p:nvGrpSpPr>
        <p:grpSpPr>
          <a:xfrm>
            <a:off x="5627456" y="2149840"/>
            <a:ext cx="404493" cy="394728"/>
            <a:chOff x="7187506" y="2377594"/>
            <a:chExt cx="519148" cy="506615"/>
          </a:xfrm>
        </p:grpSpPr>
        <p:sp>
          <p:nvSpPr>
            <p:cNvPr id="40"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1" name="Donut 33"/>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2" name="Group 41"/>
          <p:cNvGrpSpPr/>
          <p:nvPr/>
        </p:nvGrpSpPr>
        <p:grpSpPr>
          <a:xfrm>
            <a:off x="7054454" y="2942123"/>
            <a:ext cx="404493" cy="394728"/>
            <a:chOff x="7187506" y="1480500"/>
            <a:chExt cx="519148" cy="506615"/>
          </a:xfrm>
        </p:grpSpPr>
        <p:sp>
          <p:nvSpPr>
            <p:cNvPr id="43"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Regular Pentagon 36"/>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5" name="Group 44"/>
          <p:cNvGrpSpPr/>
          <p:nvPr/>
        </p:nvGrpSpPr>
        <p:grpSpPr>
          <a:xfrm>
            <a:off x="7564123" y="2927424"/>
            <a:ext cx="404493" cy="394728"/>
            <a:chOff x="7187506" y="2377594"/>
            <a:chExt cx="519148" cy="506615"/>
          </a:xfrm>
        </p:grpSpPr>
        <p:sp>
          <p:nvSpPr>
            <p:cNvPr id="46"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7" name="Donut 39"/>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8" name="Group 47"/>
          <p:cNvGrpSpPr/>
          <p:nvPr/>
        </p:nvGrpSpPr>
        <p:grpSpPr>
          <a:xfrm>
            <a:off x="7294380" y="3400190"/>
            <a:ext cx="404493" cy="394728"/>
            <a:chOff x="7187506" y="2377594"/>
            <a:chExt cx="519148" cy="506615"/>
          </a:xfrm>
        </p:grpSpPr>
        <p:sp>
          <p:nvSpPr>
            <p:cNvPr id="49"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Donut 42"/>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1" name="Group 50"/>
          <p:cNvGrpSpPr/>
          <p:nvPr/>
        </p:nvGrpSpPr>
        <p:grpSpPr>
          <a:xfrm>
            <a:off x="6116457" y="3438897"/>
            <a:ext cx="404493" cy="394728"/>
            <a:chOff x="7187506" y="1480500"/>
            <a:chExt cx="519148" cy="506615"/>
          </a:xfrm>
        </p:grpSpPr>
        <p:sp>
          <p:nvSpPr>
            <p:cNvPr id="52"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3" name="Regular Pentagon 47"/>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356864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Evolution</a:t>
            </a:r>
            <a:endParaRPr lang="en-GB" sz="3600" dirty="0">
              <a:solidFill>
                <a:schemeClr val="bg1"/>
              </a:solidFill>
              <a:latin typeface="Arial Rounded MT Bold" panose="020F0704030504030204" pitchFamily="34" charset="0"/>
            </a:endParaRPr>
          </a:p>
        </p:txBody>
      </p:sp>
      <p:sp>
        <p:nvSpPr>
          <p:cNvPr id="17" name="Rounded Rectangle 2"/>
          <p:cNvSpPr/>
          <p:nvPr/>
        </p:nvSpPr>
        <p:spPr bwMode="auto">
          <a:xfrm>
            <a:off x="6871051" y="27908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8" name="Rounded Rectangle 2"/>
          <p:cNvSpPr/>
          <p:nvPr/>
        </p:nvSpPr>
        <p:spPr bwMode="auto">
          <a:xfrm>
            <a:off x="5447448" y="28188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9" name="Rounded Rectangle 2"/>
          <p:cNvSpPr/>
          <p:nvPr/>
        </p:nvSpPr>
        <p:spPr bwMode="auto">
          <a:xfrm>
            <a:off x="6883148" y="15423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20" name="Rounded Rectangle 2"/>
          <p:cNvSpPr/>
          <p:nvPr/>
        </p:nvSpPr>
        <p:spPr bwMode="auto">
          <a:xfrm>
            <a:off x="5456649" y="15231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1" name="Group 20"/>
          <p:cNvGrpSpPr/>
          <p:nvPr/>
        </p:nvGrpSpPr>
        <p:grpSpPr>
          <a:xfrm>
            <a:off x="5627456" y="1654513"/>
            <a:ext cx="404493" cy="394728"/>
            <a:chOff x="5868145" y="1777897"/>
            <a:chExt cx="519148" cy="506615"/>
          </a:xfrm>
        </p:grpSpPr>
        <p:sp>
          <p:nvSpPr>
            <p:cNvPr id="22"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3"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4" name="Group 23"/>
          <p:cNvGrpSpPr/>
          <p:nvPr/>
        </p:nvGrpSpPr>
        <p:grpSpPr>
          <a:xfrm>
            <a:off x="7594378" y="1688369"/>
            <a:ext cx="404493" cy="394728"/>
            <a:chOff x="7187506" y="2377594"/>
            <a:chExt cx="519148" cy="506615"/>
          </a:xfrm>
        </p:grpSpPr>
        <p:sp>
          <p:nvSpPr>
            <p:cNvPr id="25"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6"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7" name="Group 26"/>
          <p:cNvGrpSpPr/>
          <p:nvPr/>
        </p:nvGrpSpPr>
        <p:grpSpPr>
          <a:xfrm>
            <a:off x="6146065" y="1907857"/>
            <a:ext cx="404493" cy="394728"/>
            <a:chOff x="7187506" y="1480500"/>
            <a:chExt cx="519148" cy="506615"/>
          </a:xfrm>
        </p:grpSpPr>
        <p:sp>
          <p:nvSpPr>
            <p:cNvPr id="28"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9"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0" name="Group 29"/>
          <p:cNvGrpSpPr/>
          <p:nvPr/>
        </p:nvGrpSpPr>
        <p:grpSpPr>
          <a:xfrm>
            <a:off x="7054455" y="1688370"/>
            <a:ext cx="404493" cy="394728"/>
            <a:chOff x="5868145" y="1777897"/>
            <a:chExt cx="519148" cy="506615"/>
          </a:xfrm>
        </p:grpSpPr>
        <p:sp>
          <p:nvSpPr>
            <p:cNvPr id="31"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18"/>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3" name="Group 32"/>
          <p:cNvGrpSpPr/>
          <p:nvPr/>
        </p:nvGrpSpPr>
        <p:grpSpPr>
          <a:xfrm>
            <a:off x="5625874" y="2973626"/>
            <a:ext cx="404493" cy="394728"/>
            <a:chOff x="7187506" y="1480500"/>
            <a:chExt cx="519148" cy="506615"/>
          </a:xfrm>
        </p:grpSpPr>
        <p:sp>
          <p:nvSpPr>
            <p:cNvPr id="3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5" name="Regular Pentagon 21"/>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6" name="Group 35"/>
          <p:cNvGrpSpPr/>
          <p:nvPr/>
        </p:nvGrpSpPr>
        <p:grpSpPr>
          <a:xfrm>
            <a:off x="6116457" y="3438897"/>
            <a:ext cx="404493" cy="394728"/>
            <a:chOff x="7187506" y="1480500"/>
            <a:chExt cx="519148" cy="506615"/>
          </a:xfrm>
        </p:grpSpPr>
        <p:sp>
          <p:nvSpPr>
            <p:cNvPr id="37"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Regular Pentagon 27"/>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9" name="Group 38"/>
          <p:cNvGrpSpPr/>
          <p:nvPr/>
        </p:nvGrpSpPr>
        <p:grpSpPr>
          <a:xfrm>
            <a:off x="7265234" y="2159576"/>
            <a:ext cx="404493" cy="394728"/>
            <a:chOff x="7187506" y="2377594"/>
            <a:chExt cx="519148" cy="506615"/>
          </a:xfrm>
        </p:grpSpPr>
        <p:sp>
          <p:nvSpPr>
            <p:cNvPr id="40"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1" name="Donut 30"/>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2" name="Group 41"/>
          <p:cNvGrpSpPr/>
          <p:nvPr/>
        </p:nvGrpSpPr>
        <p:grpSpPr>
          <a:xfrm>
            <a:off x="5627456" y="2149840"/>
            <a:ext cx="404493" cy="394728"/>
            <a:chOff x="7187506" y="2377594"/>
            <a:chExt cx="519148" cy="506615"/>
          </a:xfrm>
        </p:grpSpPr>
        <p:sp>
          <p:nvSpPr>
            <p:cNvPr id="43"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Donut 33"/>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5" name="Group 44"/>
          <p:cNvGrpSpPr/>
          <p:nvPr/>
        </p:nvGrpSpPr>
        <p:grpSpPr>
          <a:xfrm>
            <a:off x="7054454" y="2942123"/>
            <a:ext cx="404493" cy="394728"/>
            <a:chOff x="7187506" y="1480500"/>
            <a:chExt cx="519148" cy="506615"/>
          </a:xfrm>
        </p:grpSpPr>
        <p:sp>
          <p:nvSpPr>
            <p:cNvPr id="46"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7" name="Regular Pentagon 36"/>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8" name="Group 47"/>
          <p:cNvGrpSpPr/>
          <p:nvPr/>
        </p:nvGrpSpPr>
        <p:grpSpPr>
          <a:xfrm>
            <a:off x="7564123" y="2927424"/>
            <a:ext cx="404493" cy="394728"/>
            <a:chOff x="7187506" y="2377594"/>
            <a:chExt cx="519148" cy="506615"/>
          </a:xfrm>
        </p:grpSpPr>
        <p:sp>
          <p:nvSpPr>
            <p:cNvPr id="49"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Donut 39"/>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1" name="Group 50"/>
          <p:cNvGrpSpPr/>
          <p:nvPr/>
        </p:nvGrpSpPr>
        <p:grpSpPr>
          <a:xfrm>
            <a:off x="7294380" y="3400190"/>
            <a:ext cx="404493" cy="394728"/>
            <a:chOff x="7187506" y="2377594"/>
            <a:chExt cx="519148" cy="506615"/>
          </a:xfrm>
        </p:grpSpPr>
        <p:sp>
          <p:nvSpPr>
            <p:cNvPr id="52"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3" name="Donut 42"/>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4" name="Group 53"/>
          <p:cNvGrpSpPr/>
          <p:nvPr/>
        </p:nvGrpSpPr>
        <p:grpSpPr>
          <a:xfrm>
            <a:off x="5625740" y="3440338"/>
            <a:ext cx="404493" cy="394728"/>
            <a:chOff x="5663839" y="3222057"/>
            <a:chExt cx="404493" cy="394728"/>
          </a:xfrm>
        </p:grpSpPr>
        <p:sp>
          <p:nvSpPr>
            <p:cNvPr id="55" name="Rectangle 5"/>
            <p:cNvSpPr/>
            <p:nvPr/>
          </p:nvSpPr>
          <p:spPr bwMode="auto">
            <a:xfrm>
              <a:off x="5663839" y="3222057"/>
              <a:ext cx="404493" cy="394728"/>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FF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6" name="Regular Pentagon 44"/>
            <p:cNvSpPr/>
            <p:nvPr/>
          </p:nvSpPr>
          <p:spPr bwMode="auto">
            <a:xfrm>
              <a:off x="5749916" y="330878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7" name="Group 56"/>
          <p:cNvGrpSpPr/>
          <p:nvPr/>
        </p:nvGrpSpPr>
        <p:grpSpPr>
          <a:xfrm>
            <a:off x="6111066" y="2973625"/>
            <a:ext cx="404493" cy="394728"/>
            <a:chOff x="5663839" y="3222057"/>
            <a:chExt cx="404493" cy="394728"/>
          </a:xfrm>
        </p:grpSpPr>
        <p:sp>
          <p:nvSpPr>
            <p:cNvPr id="58" name="Rectangle 5"/>
            <p:cNvSpPr/>
            <p:nvPr/>
          </p:nvSpPr>
          <p:spPr bwMode="auto">
            <a:xfrm>
              <a:off x="5663839" y="3222057"/>
              <a:ext cx="404493" cy="394728"/>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FF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9" name="Regular Pentagon 51"/>
            <p:cNvSpPr/>
            <p:nvPr/>
          </p:nvSpPr>
          <p:spPr bwMode="auto">
            <a:xfrm>
              <a:off x="5749916" y="330878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89930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3"/>
                                        </p:tgtEl>
                                        <p:attrNameLst>
                                          <p:attrName>ppt_x</p:attrName>
                                        </p:attrNameLst>
                                      </p:cBhvr>
                                      <p:tavLst>
                                        <p:tav tm="0">
                                          <p:val>
                                            <p:strVal val="ppt_x"/>
                                          </p:val>
                                        </p:tav>
                                        <p:tav tm="100000">
                                          <p:val>
                                            <p:strVal val="ppt_x"/>
                                          </p:val>
                                        </p:tav>
                                      </p:tavLst>
                                    </p:anim>
                                    <p:anim calcmode="lin" valueType="num">
                                      <p:cBhvr additive="base">
                                        <p:cTn id="19" dur="500"/>
                                        <p:tgtEl>
                                          <p:spTgt spid="33"/>
                                        </p:tgtEl>
                                        <p:attrNameLst>
                                          <p:attrName>ppt_y</p:attrName>
                                        </p:attrNameLst>
                                      </p:cBhvr>
                                      <p:tavLst>
                                        <p:tav tm="0">
                                          <p:val>
                                            <p:strVal val="ppt_y"/>
                                          </p:val>
                                        </p:tav>
                                        <p:tav tm="100000">
                                          <p:val>
                                            <p:strVal val="1+ppt_h/2"/>
                                          </p:val>
                                        </p:tav>
                                      </p:tavLst>
                                    </p:anim>
                                    <p:set>
                                      <p:cBhvr>
                                        <p:cTn id="20" dur="1" fill="hold">
                                          <p:stCondLst>
                                            <p:cond delay="499"/>
                                          </p:stCondLst>
                                        </p:cTn>
                                        <p:tgtEl>
                                          <p:spTgt spid="33"/>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36"/>
                                        </p:tgtEl>
                                        <p:attrNameLst>
                                          <p:attrName>ppt_x</p:attrName>
                                        </p:attrNameLst>
                                      </p:cBhvr>
                                      <p:tavLst>
                                        <p:tav tm="0">
                                          <p:val>
                                            <p:strVal val="ppt_x"/>
                                          </p:val>
                                        </p:tav>
                                        <p:tav tm="100000">
                                          <p:val>
                                            <p:strVal val="ppt_x"/>
                                          </p:val>
                                        </p:tav>
                                      </p:tavLst>
                                    </p:anim>
                                    <p:anim calcmode="lin" valueType="num">
                                      <p:cBhvr additive="base">
                                        <p:cTn id="23" dur="500"/>
                                        <p:tgtEl>
                                          <p:spTgt spid="36"/>
                                        </p:tgtEl>
                                        <p:attrNameLst>
                                          <p:attrName>ppt_y</p:attrName>
                                        </p:attrNameLst>
                                      </p:cBhvr>
                                      <p:tavLst>
                                        <p:tav tm="0">
                                          <p:val>
                                            <p:strVal val="ppt_y"/>
                                          </p:val>
                                        </p:tav>
                                        <p:tav tm="100000">
                                          <p:val>
                                            <p:strVal val="1+ppt_h/2"/>
                                          </p:val>
                                        </p:tav>
                                      </p:tavLst>
                                    </p:anim>
                                    <p:set>
                                      <p:cBhvr>
                                        <p:cTn id="24" dur="1" fill="hold">
                                          <p:stCondLst>
                                            <p:cond delay="499"/>
                                          </p:stCondLst>
                                        </p:cTn>
                                        <p:tgtEl>
                                          <p:spTgt spid="3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45"/>
                                        </p:tgtEl>
                                        <p:attrNameLst>
                                          <p:attrName>ppt_x</p:attrName>
                                        </p:attrNameLst>
                                      </p:cBhvr>
                                      <p:tavLst>
                                        <p:tav tm="0">
                                          <p:val>
                                            <p:strVal val="ppt_x"/>
                                          </p:val>
                                        </p:tav>
                                        <p:tav tm="100000">
                                          <p:val>
                                            <p:strVal val="ppt_x"/>
                                          </p:val>
                                        </p:tav>
                                      </p:tavLst>
                                    </p:anim>
                                    <p:anim calcmode="lin" valueType="num">
                                      <p:cBhvr additive="base">
                                        <p:cTn id="27" dur="500"/>
                                        <p:tgtEl>
                                          <p:spTgt spid="45"/>
                                        </p:tgtEl>
                                        <p:attrNameLst>
                                          <p:attrName>ppt_y</p:attrName>
                                        </p:attrNameLst>
                                      </p:cBhvr>
                                      <p:tavLst>
                                        <p:tav tm="0">
                                          <p:val>
                                            <p:strVal val="ppt_y"/>
                                          </p:val>
                                        </p:tav>
                                        <p:tav tm="100000">
                                          <p:val>
                                            <p:strVal val="1+ppt_h/2"/>
                                          </p:val>
                                        </p:tav>
                                      </p:tavLst>
                                    </p:anim>
                                    <p:set>
                                      <p:cBhvr>
                                        <p:cTn id="28" dur="1" fill="hold">
                                          <p:stCondLst>
                                            <p:cond delay="499"/>
                                          </p:stCondLst>
                                        </p:cTn>
                                        <p:tgtEl>
                                          <p:spTgt spid="45"/>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27"/>
                                        </p:tgtEl>
                                        <p:attrNameLst>
                                          <p:attrName>ppt_x</p:attrName>
                                        </p:attrNameLst>
                                      </p:cBhvr>
                                      <p:tavLst>
                                        <p:tav tm="0">
                                          <p:val>
                                            <p:strVal val="ppt_x"/>
                                          </p:val>
                                        </p:tav>
                                        <p:tav tm="100000">
                                          <p:val>
                                            <p:strVal val="ppt_x"/>
                                          </p:val>
                                        </p:tav>
                                      </p:tavLst>
                                    </p:anim>
                                    <p:anim calcmode="lin" valueType="num">
                                      <p:cBhvr additive="base">
                                        <p:cTn id="31" dur="500"/>
                                        <p:tgtEl>
                                          <p:spTgt spid="27"/>
                                        </p:tgtEl>
                                        <p:attrNameLst>
                                          <p:attrName>ppt_y</p:attrName>
                                        </p:attrNameLst>
                                      </p:cBhvr>
                                      <p:tavLst>
                                        <p:tav tm="0">
                                          <p:val>
                                            <p:strVal val="ppt_y"/>
                                          </p:val>
                                        </p:tav>
                                        <p:tav tm="100000">
                                          <p:val>
                                            <p:strVal val="1+ppt_h/2"/>
                                          </p:val>
                                        </p:tav>
                                      </p:tavLst>
                                    </p:anim>
                                    <p:set>
                                      <p:cBhvr>
                                        <p:cTn id="3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Monolithic versus Microservices</a:t>
            </a:r>
            <a:endParaRPr lang="en-US" dirty="0"/>
          </a:p>
        </p:txBody>
      </p:sp>
      <p:sp>
        <p:nvSpPr>
          <p:cNvPr id="4" name="Content Placeholder 3"/>
          <p:cNvSpPr>
            <a:spLocks noGrp="1"/>
          </p:cNvSpPr>
          <p:nvPr>
            <p:ph idx="1"/>
          </p:nvPr>
        </p:nvSpPr>
        <p:spPr/>
        <p:txBody>
          <a:bodyPr/>
          <a:lstStyle/>
          <a:p>
            <a:endParaRPr lang="en-US" dirty="0"/>
          </a:p>
        </p:txBody>
      </p:sp>
      <p:sp>
        <p:nvSpPr>
          <p:cNvPr id="17" name="Title 1"/>
          <p:cNvSpPr txBox="1">
            <a:spLocks/>
          </p:cNvSpPr>
          <p:nvPr/>
        </p:nvSpPr>
        <p:spPr>
          <a:xfrm>
            <a:off x="275198" y="4019706"/>
            <a:ext cx="6616772" cy="775853"/>
          </a:xfrm>
          <a:prstGeom prst="rect">
            <a:avLst/>
          </a:prstGeom>
        </p:spPr>
        <p:txBody>
          <a:bodyPr lIns="91430" tIns="45715" rIns="91430" bIns="45715">
            <a:normAutofit/>
          </a:bodyPr>
          <a:lstStyle>
            <a:lvl1pPr algn="l" defTabSz="685715" rtl="0" eaLnBrk="1" latinLnBrk="0" hangingPunct="1">
              <a:lnSpc>
                <a:spcPct val="90000"/>
              </a:lnSpc>
              <a:spcBef>
                <a:spcPct val="0"/>
              </a:spcBef>
              <a:buNone/>
              <a:defRPr sz="1600" kern="1200">
                <a:solidFill>
                  <a:schemeClr val="bg1"/>
                </a:solidFill>
                <a:latin typeface="Lato" charset="0"/>
                <a:ea typeface="Lato" charset="0"/>
                <a:cs typeface="Lato" charset="0"/>
              </a:defRPr>
            </a:lvl1pPr>
          </a:lstStyle>
          <a:p>
            <a:endParaRPr lang="en-US" sz="2400" dirty="0">
              <a:solidFill>
                <a:schemeClr val="tx1"/>
              </a:solidFill>
            </a:endParaRPr>
          </a:p>
        </p:txBody>
      </p:sp>
      <p:graphicFrame>
        <p:nvGraphicFramePr>
          <p:cNvPr id="18" name="Content Placeholder 4"/>
          <p:cNvGraphicFramePr>
            <a:graphicFrameLocks/>
          </p:cNvGraphicFramePr>
          <p:nvPr>
            <p:extLst>
              <p:ext uri="{D42A27DB-BD31-4B8C-83A1-F6EECF244321}">
                <p14:modId xmlns:p14="http://schemas.microsoft.com/office/powerpoint/2010/main" val="741170786"/>
              </p:ext>
            </p:extLst>
          </p:nvPr>
        </p:nvGraphicFramePr>
        <p:xfrm>
          <a:off x="337102" y="458191"/>
          <a:ext cx="8240153" cy="4155479"/>
        </p:xfrm>
        <a:graphic>
          <a:graphicData uri="http://schemas.openxmlformats.org/drawingml/2006/table">
            <a:tbl>
              <a:tblPr firstRow="1" bandRow="1">
                <a:tableStyleId>{5C22544A-7EE6-4342-B048-85BDC9FD1C3A}</a:tableStyleId>
              </a:tblPr>
              <a:tblGrid>
                <a:gridCol w="1389530">
                  <a:extLst>
                    <a:ext uri="{9D8B030D-6E8A-4147-A177-3AD203B41FA5}">
                      <a16:colId xmlns:a16="http://schemas.microsoft.com/office/drawing/2014/main" val="20000"/>
                    </a:ext>
                  </a:extLst>
                </a:gridCol>
                <a:gridCol w="3254188">
                  <a:extLst>
                    <a:ext uri="{9D8B030D-6E8A-4147-A177-3AD203B41FA5}">
                      <a16:colId xmlns:a16="http://schemas.microsoft.com/office/drawing/2014/main" val="20001"/>
                    </a:ext>
                  </a:extLst>
                </a:gridCol>
                <a:gridCol w="3596435">
                  <a:extLst>
                    <a:ext uri="{9D8B030D-6E8A-4147-A177-3AD203B41FA5}">
                      <a16:colId xmlns:a16="http://schemas.microsoft.com/office/drawing/2014/main" val="20002"/>
                    </a:ext>
                  </a:extLst>
                </a:gridCol>
              </a:tblGrid>
              <a:tr h="363886">
                <a:tc>
                  <a:txBody>
                    <a:bodyPr/>
                    <a:lstStyle/>
                    <a:p>
                      <a:endParaRPr lang="en-US" sz="1600" dirty="0"/>
                    </a:p>
                  </a:txBody>
                  <a:tcPr/>
                </a:tc>
                <a:tc>
                  <a:txBody>
                    <a:bodyPr/>
                    <a:lstStyle/>
                    <a:p>
                      <a:r>
                        <a:rPr lang="en-US" sz="1600" dirty="0"/>
                        <a:t>Monolithic</a:t>
                      </a:r>
                    </a:p>
                  </a:txBody>
                  <a:tcPr/>
                </a:tc>
                <a:tc>
                  <a:txBody>
                    <a:bodyPr/>
                    <a:lstStyle/>
                    <a:p>
                      <a:r>
                        <a:rPr lang="en-US" sz="1600" dirty="0" err="1"/>
                        <a:t>Microservice</a:t>
                      </a:r>
                      <a:endParaRPr lang="en-US" sz="1600" dirty="0"/>
                    </a:p>
                  </a:txBody>
                  <a:tcPr/>
                </a:tc>
                <a:extLst>
                  <a:ext uri="{0D108BD9-81ED-4DB2-BD59-A6C34878D82A}">
                    <a16:rowId xmlns:a16="http://schemas.microsoft.com/office/drawing/2014/main" val="10000"/>
                  </a:ext>
                </a:extLst>
              </a:tr>
              <a:tr h="764161">
                <a:tc>
                  <a:txBody>
                    <a:bodyPr/>
                    <a:lstStyle/>
                    <a:p>
                      <a:r>
                        <a:rPr lang="en-US" sz="1400" dirty="0"/>
                        <a:t>Architecture</a:t>
                      </a:r>
                    </a:p>
                  </a:txBody>
                  <a:tcPr/>
                </a:tc>
                <a:tc>
                  <a:txBody>
                    <a:bodyPr/>
                    <a:lstStyle/>
                    <a:p>
                      <a:r>
                        <a:rPr lang="en-US" sz="1400" dirty="0"/>
                        <a:t>Built as a single logical executable (typically the server-side part of a three tier client-server-database architecture)</a:t>
                      </a:r>
                    </a:p>
                  </a:txBody>
                  <a:tcPr/>
                </a:tc>
                <a:tc>
                  <a:txBody>
                    <a:bodyPr/>
                    <a:lstStyle/>
                    <a:p>
                      <a:r>
                        <a:rPr lang="en-US" sz="1400" dirty="0"/>
                        <a:t>Built as a suite of small services, each running separately and communicating with lightweight mechanisms</a:t>
                      </a:r>
                    </a:p>
                  </a:txBody>
                  <a:tcPr/>
                </a:tc>
                <a:extLst>
                  <a:ext uri="{0D108BD9-81ED-4DB2-BD59-A6C34878D82A}">
                    <a16:rowId xmlns:a16="http://schemas.microsoft.com/office/drawing/2014/main" val="10001"/>
                  </a:ext>
                </a:extLst>
              </a:tr>
              <a:tr h="327498">
                <a:tc>
                  <a:txBody>
                    <a:bodyPr/>
                    <a:lstStyle/>
                    <a:p>
                      <a:r>
                        <a:rPr lang="en-US" sz="1400" dirty="0"/>
                        <a:t>Modularity</a:t>
                      </a:r>
                    </a:p>
                  </a:txBody>
                  <a:tcPr/>
                </a:tc>
                <a:tc>
                  <a:txBody>
                    <a:bodyPr/>
                    <a:lstStyle/>
                    <a:p>
                      <a:r>
                        <a:rPr lang="en-US" sz="1400" dirty="0"/>
                        <a:t>Based on language features</a:t>
                      </a:r>
                    </a:p>
                  </a:txBody>
                  <a:tcPr/>
                </a:tc>
                <a:tc>
                  <a:txBody>
                    <a:bodyPr/>
                    <a:lstStyle/>
                    <a:p>
                      <a:r>
                        <a:rPr lang="en-US" sz="1400" dirty="0"/>
                        <a:t>Based on business capabilities</a:t>
                      </a:r>
                    </a:p>
                  </a:txBody>
                  <a:tcPr/>
                </a:tc>
                <a:extLst>
                  <a:ext uri="{0D108BD9-81ED-4DB2-BD59-A6C34878D82A}">
                    <a16:rowId xmlns:a16="http://schemas.microsoft.com/office/drawing/2014/main" val="10002"/>
                  </a:ext>
                </a:extLst>
              </a:tr>
              <a:tr h="749724">
                <a:tc>
                  <a:txBody>
                    <a:bodyPr/>
                    <a:lstStyle/>
                    <a:p>
                      <a:r>
                        <a:rPr lang="en-US" sz="1400" dirty="0"/>
                        <a:t>Agility</a:t>
                      </a:r>
                    </a:p>
                  </a:txBody>
                  <a:tcPr/>
                </a:tc>
                <a:tc>
                  <a:txBody>
                    <a:bodyPr/>
                    <a:lstStyle/>
                    <a:p>
                      <a:r>
                        <a:rPr lang="en-US" sz="1400" dirty="0"/>
                        <a:t>Changes to the system involve building and deploying a new version of the entire application</a:t>
                      </a:r>
                    </a:p>
                  </a:txBody>
                  <a:tcPr/>
                </a:tc>
                <a:tc>
                  <a:txBody>
                    <a:bodyPr/>
                    <a:lstStyle/>
                    <a:p>
                      <a:r>
                        <a:rPr lang="en-US" sz="1400" dirty="0"/>
                        <a:t>Changes can</a:t>
                      </a:r>
                      <a:r>
                        <a:rPr lang="en-US" sz="1400" baseline="0" dirty="0"/>
                        <a:t> be applied to each service independently</a:t>
                      </a:r>
                      <a:endParaRPr lang="en-US" sz="1400" dirty="0"/>
                    </a:p>
                  </a:txBody>
                  <a:tcPr/>
                </a:tc>
                <a:extLst>
                  <a:ext uri="{0D108BD9-81ED-4DB2-BD59-A6C34878D82A}">
                    <a16:rowId xmlns:a16="http://schemas.microsoft.com/office/drawing/2014/main" val="10003"/>
                  </a:ext>
                </a:extLst>
              </a:tr>
              <a:tr h="545829">
                <a:tc>
                  <a:txBody>
                    <a:bodyPr/>
                    <a:lstStyle/>
                    <a:p>
                      <a:r>
                        <a:rPr lang="en-US" sz="1400" dirty="0"/>
                        <a:t>Scaling</a:t>
                      </a:r>
                    </a:p>
                  </a:txBody>
                  <a:tcPr/>
                </a:tc>
                <a:tc>
                  <a:txBody>
                    <a:bodyPr/>
                    <a:lstStyle/>
                    <a:p>
                      <a:r>
                        <a:rPr lang="en-US" sz="1400" dirty="0"/>
                        <a:t>Entire application scaled horizontally behind a load-balancer</a:t>
                      </a:r>
                    </a:p>
                  </a:txBody>
                  <a:tcPr/>
                </a:tc>
                <a:tc>
                  <a:txBody>
                    <a:bodyPr/>
                    <a:lstStyle/>
                    <a:p>
                      <a:r>
                        <a:rPr lang="en-US" sz="1400" dirty="0"/>
                        <a:t>Each service scaled independently when needed</a:t>
                      </a:r>
                    </a:p>
                  </a:txBody>
                  <a:tcPr/>
                </a:tc>
                <a:extLst>
                  <a:ext uri="{0D108BD9-81ED-4DB2-BD59-A6C34878D82A}">
                    <a16:rowId xmlns:a16="http://schemas.microsoft.com/office/drawing/2014/main" val="10004"/>
                  </a:ext>
                </a:extLst>
              </a:tr>
              <a:tr h="545829">
                <a:tc>
                  <a:txBody>
                    <a:bodyPr/>
                    <a:lstStyle/>
                    <a:p>
                      <a:r>
                        <a:rPr lang="en-US" sz="1400" dirty="0"/>
                        <a:t>Implementation</a:t>
                      </a:r>
                    </a:p>
                  </a:txBody>
                  <a:tcPr/>
                </a:tc>
                <a:tc>
                  <a:txBody>
                    <a:bodyPr/>
                    <a:lstStyle/>
                    <a:p>
                      <a:r>
                        <a:rPr lang="en-US" sz="1400" dirty="0"/>
                        <a:t>Typically written in one language</a:t>
                      </a:r>
                    </a:p>
                  </a:txBody>
                  <a:tcPr/>
                </a:tc>
                <a:tc>
                  <a:txBody>
                    <a:bodyPr/>
                    <a:lstStyle/>
                    <a:p>
                      <a:r>
                        <a:rPr lang="en-US" sz="1400" dirty="0"/>
                        <a:t>Each service implemented</a:t>
                      </a:r>
                      <a:r>
                        <a:rPr lang="en-US" sz="1400" baseline="0" dirty="0"/>
                        <a:t> in the language that best fits the need</a:t>
                      </a:r>
                      <a:endParaRPr lang="en-US" sz="1400" dirty="0"/>
                    </a:p>
                  </a:txBody>
                  <a:tcPr/>
                </a:tc>
                <a:extLst>
                  <a:ext uri="{0D108BD9-81ED-4DB2-BD59-A6C34878D82A}">
                    <a16:rowId xmlns:a16="http://schemas.microsoft.com/office/drawing/2014/main" val="10005"/>
                  </a:ext>
                </a:extLst>
              </a:tr>
              <a:tr h="531054">
                <a:tc>
                  <a:txBody>
                    <a:bodyPr/>
                    <a:lstStyle/>
                    <a:p>
                      <a:r>
                        <a:rPr lang="en-US" sz="1400" dirty="0"/>
                        <a:t>Maintainability</a:t>
                      </a:r>
                    </a:p>
                  </a:txBody>
                  <a:tcPr/>
                </a:tc>
                <a:tc>
                  <a:txBody>
                    <a:bodyPr/>
                    <a:lstStyle/>
                    <a:p>
                      <a:r>
                        <a:rPr lang="en-US" sz="1400" dirty="0"/>
                        <a:t>Large code base intimidating to new developers</a:t>
                      </a:r>
                    </a:p>
                  </a:txBody>
                  <a:tcPr/>
                </a:tc>
                <a:tc>
                  <a:txBody>
                    <a:bodyPr/>
                    <a:lstStyle/>
                    <a:p>
                      <a:r>
                        <a:rPr lang="en-US" sz="1400" dirty="0"/>
                        <a:t>Smaller code base easier to manage</a:t>
                      </a:r>
                    </a:p>
                  </a:txBody>
                  <a:tcPr/>
                </a:tc>
                <a:extLst>
                  <a:ext uri="{0D108BD9-81ED-4DB2-BD59-A6C34878D82A}">
                    <a16:rowId xmlns:a16="http://schemas.microsoft.com/office/drawing/2014/main" val="10006"/>
                  </a:ext>
                </a:extLst>
              </a:tr>
              <a:tr h="327498">
                <a:tc>
                  <a:txBody>
                    <a:bodyPr/>
                    <a:lstStyle/>
                    <a:p>
                      <a:r>
                        <a:rPr lang="en-US" sz="1400" dirty="0"/>
                        <a:t>Transaction</a:t>
                      </a:r>
                    </a:p>
                  </a:txBody>
                  <a:tcPr/>
                </a:tc>
                <a:tc>
                  <a:txBody>
                    <a:bodyPr/>
                    <a:lstStyle/>
                    <a:p>
                      <a:r>
                        <a:rPr lang="en-US" sz="1400" dirty="0"/>
                        <a:t>ACID</a:t>
                      </a:r>
                    </a:p>
                  </a:txBody>
                  <a:tcPr/>
                </a:tc>
                <a:tc>
                  <a:txBody>
                    <a:bodyPr/>
                    <a:lstStyle/>
                    <a:p>
                      <a:r>
                        <a:rPr lang="en-US" sz="1400" dirty="0"/>
                        <a:t>BASE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566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Microservice Challenges</a:t>
            </a:r>
            <a:endParaRPr lang="en-US" dirty="0"/>
          </a:p>
        </p:txBody>
      </p:sp>
      <p:sp>
        <p:nvSpPr>
          <p:cNvPr id="4" name="Content Placeholder 3"/>
          <p:cNvSpPr>
            <a:spLocks noGrp="1"/>
          </p:cNvSpPr>
          <p:nvPr>
            <p:ph idx="1"/>
          </p:nvPr>
        </p:nvSpPr>
        <p:spPr/>
        <p:txBody>
          <a:bodyPr/>
          <a:lstStyle/>
          <a:p>
            <a:r>
              <a:rPr lang="en-GB" sz="1800" dirty="0"/>
              <a:t>Greater operational complexity – more moving parts</a:t>
            </a:r>
          </a:p>
          <a:p>
            <a:r>
              <a:rPr lang="en-GB" sz="1800" dirty="0" err="1"/>
              <a:t>Devs</a:t>
            </a:r>
            <a:r>
              <a:rPr lang="en-GB" sz="1800" dirty="0"/>
              <a:t> need significant Ops skills</a:t>
            </a:r>
          </a:p>
          <a:p>
            <a:r>
              <a:rPr lang="en-GB" sz="1800" dirty="0"/>
              <a:t>Service interfaces and versioning</a:t>
            </a:r>
          </a:p>
          <a:p>
            <a:r>
              <a:rPr lang="en-GB" sz="1800" dirty="0"/>
              <a:t>Duplication of effort across service implementations</a:t>
            </a:r>
          </a:p>
          <a:p>
            <a:r>
              <a:rPr lang="en-GB" sz="1800" dirty="0"/>
              <a:t>Additional complexity of creating a distributed system – network latency, fault tolerance, serialization, …</a:t>
            </a:r>
          </a:p>
          <a:p>
            <a:r>
              <a:rPr lang="en-GB" sz="1800" dirty="0"/>
              <a:t>Designing decoupled non-transactional systems is hard</a:t>
            </a:r>
          </a:p>
          <a:p>
            <a:r>
              <a:rPr lang="en-GB" sz="1800" dirty="0"/>
              <a:t>Avoiding latency overhead of large numbers of small service invocations</a:t>
            </a:r>
          </a:p>
          <a:p>
            <a:r>
              <a:rPr lang="en-GB" sz="1800" dirty="0"/>
              <a:t>Locating service instances</a:t>
            </a:r>
          </a:p>
          <a:p>
            <a:r>
              <a:rPr lang="en-GB" sz="1800" dirty="0"/>
              <a:t>Maintaining availability and consistency with partitioned data</a:t>
            </a:r>
          </a:p>
          <a:p>
            <a:r>
              <a:rPr lang="en-GB" sz="1800" dirty="0"/>
              <a:t>End-to-end testing</a:t>
            </a:r>
          </a:p>
        </p:txBody>
      </p:sp>
    </p:spTree>
    <p:extLst>
      <p:ext uri="{BB962C8B-B14F-4D97-AF65-F5344CB8AC3E}">
        <p14:creationId xmlns:p14="http://schemas.microsoft.com/office/powerpoint/2010/main" val="3411372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Developing &amp; Deploying Microservices?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6300040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Reducing Operational Complexity</a:t>
            </a:r>
            <a:endParaRPr lang="en-US" dirty="0"/>
          </a:p>
        </p:txBody>
      </p:sp>
      <p:sp>
        <p:nvSpPr>
          <p:cNvPr id="4" name="Content Placeholder 3"/>
          <p:cNvSpPr>
            <a:spLocks noGrp="1"/>
          </p:cNvSpPr>
          <p:nvPr>
            <p:ph idx="1"/>
          </p:nvPr>
        </p:nvSpPr>
        <p:spPr>
          <a:xfrm>
            <a:off x="337102" y="563879"/>
            <a:ext cx="8178248" cy="4074796"/>
          </a:xfrm>
        </p:spPr>
        <p:txBody>
          <a:bodyPr/>
          <a:lstStyle/>
          <a:p>
            <a:r>
              <a:rPr lang="en-GB" sz="1800" dirty="0"/>
              <a:t>Platform-as-a-Service exists to remove the complexity of deploying applications – the PaaS provider also handles the complexity of managing and monitoring the infrastructure</a:t>
            </a:r>
          </a:p>
          <a:p>
            <a:r>
              <a:rPr lang="en-GB" sz="1800" dirty="0"/>
              <a:t>Cloud Foundry provides a consistent deployment mechanism regardless of programming language</a:t>
            </a:r>
          </a:p>
          <a:p>
            <a:r>
              <a:rPr lang="en-GB" sz="1800" dirty="0" err="1"/>
              <a:t>Buildpacks</a:t>
            </a:r>
            <a:r>
              <a:rPr lang="en-GB" sz="1800" dirty="0"/>
              <a:t> ensure that applications are kept up-to-date with new versions of the runtime and libraries</a:t>
            </a:r>
          </a:p>
          <a:p>
            <a:r>
              <a:rPr lang="en-GB" sz="1800" dirty="0"/>
              <a:t>Routing and load balancing handled by Cloud Foundry router </a:t>
            </a:r>
          </a:p>
          <a:p>
            <a:r>
              <a:rPr lang="en-GB" sz="1800" dirty="0"/>
              <a:t>Service dependencies are resolved at deployment time</a:t>
            </a:r>
          </a:p>
          <a:p>
            <a:r>
              <a:rPr lang="en-GB" sz="1800" dirty="0"/>
              <a:t>Repeatable deployment through IBM DevOps Services or CLI, Maven/</a:t>
            </a:r>
            <a:r>
              <a:rPr lang="en-GB" sz="1800" dirty="0" err="1"/>
              <a:t>Gradle</a:t>
            </a:r>
            <a:r>
              <a:rPr lang="en-GB" sz="1800" dirty="0"/>
              <a:t>/Travis/Jenkins plugins (you can even run Jenkins on Cloud Foundry!)</a:t>
            </a:r>
          </a:p>
          <a:p>
            <a:r>
              <a:rPr lang="en-GB" sz="1800" dirty="0"/>
              <a:t>Cloud Foundry V3 API to allow multiple processes per app</a:t>
            </a:r>
            <a:endParaRPr lang="en-US" sz="1800" dirty="0"/>
          </a:p>
        </p:txBody>
      </p:sp>
    </p:spTree>
    <p:extLst>
      <p:ext uri="{BB962C8B-B14F-4D97-AF65-F5344CB8AC3E}">
        <p14:creationId xmlns:p14="http://schemas.microsoft.com/office/powerpoint/2010/main" val="1137970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Service Discovery</a:t>
            </a:r>
            <a:endParaRPr lang="en-US" dirty="0"/>
          </a:p>
        </p:txBody>
      </p:sp>
      <p:sp>
        <p:nvSpPr>
          <p:cNvPr id="4" name="Content Placeholder 3"/>
          <p:cNvSpPr>
            <a:spLocks noGrp="1"/>
          </p:cNvSpPr>
          <p:nvPr>
            <p:ph idx="1"/>
          </p:nvPr>
        </p:nvSpPr>
        <p:spPr/>
        <p:txBody>
          <a:bodyPr/>
          <a:lstStyle/>
          <a:p>
            <a:r>
              <a:rPr lang="en-GB" sz="1800" dirty="0"/>
              <a:t>Within a Cloud Foundry environment, routes and the CF </a:t>
            </a:r>
            <a:br>
              <a:rPr lang="en-GB" sz="1800" dirty="0"/>
            </a:br>
            <a:r>
              <a:rPr lang="en-GB" sz="1800" dirty="0"/>
              <a:t>router provide all that is needed to locate a service instance</a:t>
            </a:r>
          </a:p>
          <a:p>
            <a:pPr lvl="1"/>
            <a:r>
              <a:rPr lang="en-GB" sz="1800" dirty="0"/>
              <a:t>Cloud Controller manages distribution and availability of application instances</a:t>
            </a:r>
          </a:p>
          <a:p>
            <a:pPr lvl="1"/>
            <a:r>
              <a:rPr lang="en-GB" sz="1800" dirty="0"/>
              <a:t>Blue-green deployments supported by binding multiple application versions to the same route</a:t>
            </a:r>
          </a:p>
          <a:p>
            <a:r>
              <a:rPr lang="en-GB" sz="1800" dirty="0" err="1"/>
              <a:t>cf</a:t>
            </a:r>
            <a:r>
              <a:rPr lang="en-GB" sz="1800" dirty="0"/>
              <a:t> cups (create user provided service) provides a convenient mechanism to inform one microservice of the route for a microservice on which it is dependent</a:t>
            </a:r>
          </a:p>
          <a:p>
            <a:r>
              <a:rPr lang="en-GB" sz="1800" dirty="0"/>
              <a:t>Where instances of a microservice are deployed to multiple Cloud Foundry environments, consider using a runtime registry e.g. Eureka or highly-available data store e.g. </a:t>
            </a:r>
            <a:r>
              <a:rPr lang="en-GB" sz="1800" dirty="0" err="1"/>
              <a:t>etcd</a:t>
            </a:r>
            <a:r>
              <a:rPr lang="en-GB" sz="1800" dirty="0"/>
              <a:t>, consul or Zookeeper</a:t>
            </a:r>
          </a:p>
          <a:p>
            <a:endParaRPr lang="en-US" dirty="0"/>
          </a:p>
        </p:txBody>
      </p:sp>
    </p:spTree>
    <p:extLst>
      <p:ext uri="{BB962C8B-B14F-4D97-AF65-F5344CB8AC3E}">
        <p14:creationId xmlns:p14="http://schemas.microsoft.com/office/powerpoint/2010/main" val="957656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Communication Protocols</a:t>
            </a:r>
            <a:endParaRPr lang="en-US" dirty="0"/>
          </a:p>
        </p:txBody>
      </p:sp>
      <p:sp>
        <p:nvSpPr>
          <p:cNvPr id="4" name="Content Placeholder 3"/>
          <p:cNvSpPr>
            <a:spLocks noGrp="1"/>
          </p:cNvSpPr>
          <p:nvPr>
            <p:ph idx="1"/>
          </p:nvPr>
        </p:nvSpPr>
        <p:spPr/>
        <p:txBody>
          <a:bodyPr/>
          <a:lstStyle/>
          <a:p>
            <a:r>
              <a:rPr lang="en-GB" sz="1800" dirty="0"/>
              <a:t>Cloud Foundry currently only supports inbound HTTP</a:t>
            </a:r>
          </a:p>
          <a:p>
            <a:pPr lvl="1"/>
            <a:r>
              <a:rPr lang="en-GB" sz="1800" dirty="0"/>
              <a:t>Web sockets is an option in preference to long polling</a:t>
            </a:r>
          </a:p>
          <a:p>
            <a:pPr lvl="1"/>
            <a:r>
              <a:rPr lang="en-GB" sz="1800" dirty="0"/>
              <a:t>JSON may be the best fit for client facing services but consider other options such as Apache Thrift or Google Protocol Buffers where serialization efficiency is important</a:t>
            </a:r>
          </a:p>
          <a:p>
            <a:r>
              <a:rPr lang="en-GB" sz="1800" dirty="0"/>
              <a:t>Typically start with synchronous protocols and add asynchronous (e.g. via MQ Light) where needed to support the interaction style or performance goals</a:t>
            </a:r>
          </a:p>
          <a:p>
            <a:r>
              <a:rPr lang="en-GB" sz="1800" dirty="0"/>
              <a:t>Parallel invocation of downstream services may be required to ensure responsiveness is maintained</a:t>
            </a:r>
          </a:p>
          <a:p>
            <a:pPr lvl="1"/>
            <a:r>
              <a:rPr lang="en-GB" sz="1800" dirty="0"/>
              <a:t>Consider using a reactive programming model (e.g. </a:t>
            </a:r>
            <a:r>
              <a:rPr lang="en-GB" sz="1800" dirty="0" err="1"/>
              <a:t>RxJava</a:t>
            </a:r>
            <a:r>
              <a:rPr lang="en-GB" sz="1800" dirty="0"/>
              <a:t>) or Java 8’s </a:t>
            </a:r>
            <a:r>
              <a:rPr lang="en-GB" sz="1800" dirty="0" err="1"/>
              <a:t>CompletableFuture</a:t>
            </a:r>
            <a:endParaRPr lang="en-GB" sz="1800" dirty="0"/>
          </a:p>
          <a:p>
            <a:endParaRPr lang="en-US" dirty="0"/>
          </a:p>
        </p:txBody>
      </p:sp>
    </p:spTree>
    <p:extLst>
      <p:ext uri="{BB962C8B-B14F-4D97-AF65-F5344CB8AC3E}">
        <p14:creationId xmlns:p14="http://schemas.microsoft.com/office/powerpoint/2010/main" val="7661302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Design for Failure</a:t>
            </a:r>
            <a:endParaRPr lang="en-US" dirty="0"/>
          </a:p>
        </p:txBody>
      </p:sp>
      <p:sp>
        <p:nvSpPr>
          <p:cNvPr id="4" name="Content Placeholder 3"/>
          <p:cNvSpPr>
            <a:spLocks noGrp="1"/>
          </p:cNvSpPr>
          <p:nvPr>
            <p:ph idx="1"/>
          </p:nvPr>
        </p:nvSpPr>
        <p:spPr/>
        <p:txBody>
          <a:bodyPr/>
          <a:lstStyle/>
          <a:p>
            <a:r>
              <a:rPr lang="en-GB" sz="1800" dirty="0"/>
              <a:t>Any service call could fail where failure could be anything from an immediate error code to never returning – need to handle that gracefully</a:t>
            </a:r>
          </a:p>
          <a:p>
            <a:r>
              <a:rPr lang="en-GB" sz="1800" dirty="0"/>
              <a:t>Emphasis on real-time monitoring of technical and business metrics</a:t>
            </a:r>
          </a:p>
          <a:p>
            <a:pPr lvl="1"/>
            <a:r>
              <a:rPr lang="en-GB" sz="1800" dirty="0"/>
              <a:t>Application monitoring through Monitoring and Analytics service or third-party service e.g. New Relic</a:t>
            </a:r>
          </a:p>
          <a:p>
            <a:pPr lvl="1"/>
            <a:r>
              <a:rPr lang="en-GB" sz="1800" dirty="0"/>
              <a:t>Gives insights which might not be uncovered in a monolithic application</a:t>
            </a:r>
          </a:p>
          <a:p>
            <a:r>
              <a:rPr lang="en-GB" sz="1800" dirty="0"/>
              <a:t>Implement patterns from ‘Release It!’ e.g. via Netflix </a:t>
            </a:r>
            <a:r>
              <a:rPr lang="en-GB" sz="1800" dirty="0" err="1"/>
              <a:t>Hystrix</a:t>
            </a:r>
            <a:endParaRPr lang="en-GB" sz="1800" dirty="0"/>
          </a:p>
          <a:p>
            <a:pPr lvl="1"/>
            <a:r>
              <a:rPr lang="en-GB" sz="1800" dirty="0"/>
              <a:t>Circuit Breaker – protect from downstream failures</a:t>
            </a:r>
          </a:p>
          <a:p>
            <a:pPr lvl="1"/>
            <a:r>
              <a:rPr lang="en-GB" sz="1800" dirty="0"/>
              <a:t>Bulkhead – limit resources that can be consumed</a:t>
            </a:r>
          </a:p>
          <a:p>
            <a:pPr lvl="1"/>
            <a:r>
              <a:rPr lang="en-GB" sz="1800" dirty="0"/>
              <a:t>Timeout</a:t>
            </a:r>
          </a:p>
          <a:p>
            <a:r>
              <a:rPr lang="en-GB" sz="1800" dirty="0"/>
              <a:t>Testing for failures: Simian Army</a:t>
            </a:r>
          </a:p>
        </p:txBody>
      </p:sp>
    </p:spTree>
    <p:extLst>
      <p:ext uri="{BB962C8B-B14F-4D97-AF65-F5344CB8AC3E}">
        <p14:creationId xmlns:p14="http://schemas.microsoft.com/office/powerpoint/2010/main" val="3909398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Pivotal Cloud Foundry</a:t>
            </a:r>
          </a:p>
        </p:txBody>
      </p:sp>
      <p:pic>
        <p:nvPicPr>
          <p:cNvPr id="5" name="Picture 4"/>
          <p:cNvPicPr>
            <a:picLocks noChangeAspect="1"/>
          </p:cNvPicPr>
          <p:nvPr/>
        </p:nvPicPr>
        <p:blipFill>
          <a:blip r:embed="rId2"/>
          <a:stretch>
            <a:fillRect/>
          </a:stretch>
        </p:blipFill>
        <p:spPr>
          <a:xfrm>
            <a:off x="337102" y="454301"/>
            <a:ext cx="8435423" cy="4217712"/>
          </a:xfrm>
          <a:prstGeom prst="rect">
            <a:avLst/>
          </a:prstGeom>
        </p:spPr>
      </p:pic>
    </p:spTree>
    <p:extLst>
      <p:ext uri="{BB962C8B-B14F-4D97-AF65-F5344CB8AC3E}">
        <p14:creationId xmlns:p14="http://schemas.microsoft.com/office/powerpoint/2010/main" val="2818390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does it mean to be Cloud Native?</a:t>
            </a:r>
            <a:endParaRPr lang="en-US" dirty="0"/>
          </a:p>
        </p:txBody>
      </p:sp>
      <p:sp>
        <p:nvSpPr>
          <p:cNvPr id="4" name="Content Placeholder 3"/>
          <p:cNvSpPr>
            <a:spLocks noGrp="1"/>
          </p:cNvSpPr>
          <p:nvPr>
            <p:ph idx="1"/>
          </p:nvPr>
        </p:nvSpPr>
        <p:spPr/>
        <p:txBody>
          <a:bodyPr/>
          <a:lstStyle/>
          <a:p>
            <a:r>
              <a:rPr lang="en-GB" dirty="0"/>
              <a:t>Clean contract with underlying OS to ensure maximum portability</a:t>
            </a:r>
          </a:p>
          <a:p>
            <a:r>
              <a:rPr lang="en-GB" dirty="0"/>
              <a:t>Scale elastically without significant changes to tooling, architecture or development practices</a:t>
            </a:r>
          </a:p>
          <a:p>
            <a:r>
              <a:rPr lang="en-GB" dirty="0"/>
              <a:t>Resilient to inevitable failures in the infrastructure and application</a:t>
            </a:r>
          </a:p>
          <a:p>
            <a:r>
              <a:rPr lang="en-GB" dirty="0"/>
              <a:t>Instrumented to provide both technical and business insight</a:t>
            </a:r>
          </a:p>
          <a:p>
            <a:r>
              <a:rPr lang="en-GB" dirty="0"/>
              <a:t>Utilize cloud services e.g. storage, queuing, caching, …</a:t>
            </a:r>
          </a:p>
          <a:p>
            <a:r>
              <a:rPr lang="en-GB" dirty="0"/>
              <a:t>Rapid and repeatable deployments to maximise agility</a:t>
            </a:r>
          </a:p>
          <a:p>
            <a:r>
              <a:rPr lang="en-GB" dirty="0"/>
              <a:t>Automated setup to minimize time and cost for new developers</a:t>
            </a:r>
          </a:p>
          <a:p>
            <a:endParaRPr lang="en-US" dirty="0"/>
          </a:p>
        </p:txBody>
      </p:sp>
    </p:spTree>
    <p:extLst>
      <p:ext uri="{BB962C8B-B14F-4D97-AF65-F5344CB8AC3E}">
        <p14:creationId xmlns:p14="http://schemas.microsoft.com/office/powerpoint/2010/main" val="2007677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Spring Boot</a:t>
            </a:r>
            <a:endParaRPr lang="en-US" dirty="0"/>
          </a:p>
        </p:txBody>
      </p:sp>
      <p:sp>
        <p:nvSpPr>
          <p:cNvPr id="4" name="Content Placeholder 3"/>
          <p:cNvSpPr>
            <a:spLocks noGrp="1"/>
          </p:cNvSpPr>
          <p:nvPr>
            <p:ph idx="1"/>
          </p:nvPr>
        </p:nvSpPr>
        <p:spPr/>
        <p:txBody>
          <a:bodyPr/>
          <a:lstStyle/>
          <a:p>
            <a:r>
              <a:rPr lang="en-US" dirty="0"/>
              <a:t>Spring Boot provides a quick way to create a Spring based application from dependency management to convention over configuration.</a:t>
            </a:r>
          </a:p>
          <a:p>
            <a:r>
              <a:rPr lang="en-US" dirty="0"/>
              <a:t>Key Features:</a:t>
            </a:r>
          </a:p>
          <a:p>
            <a:pPr lvl="1"/>
            <a:r>
              <a:rPr lang="en-US" sz="1400" dirty="0"/>
              <a:t>Stand-­alone Spring applications</a:t>
            </a:r>
          </a:p>
          <a:p>
            <a:pPr lvl="1"/>
            <a:r>
              <a:rPr lang="en-US" sz="1400" dirty="0"/>
              <a:t>No code generation/No XML Config</a:t>
            </a:r>
          </a:p>
          <a:p>
            <a:pPr lvl="1"/>
            <a:r>
              <a:rPr lang="en-US" sz="1400" dirty="0"/>
              <a:t>Automatic configuration by creating sensible defaults</a:t>
            </a:r>
          </a:p>
          <a:p>
            <a:pPr lvl="1"/>
            <a:r>
              <a:rPr lang="en-US" sz="1400" dirty="0"/>
              <a:t>Starter dependencies </a:t>
            </a:r>
          </a:p>
          <a:p>
            <a:pPr lvl="1"/>
            <a:r>
              <a:rPr lang="en-US" sz="1400" dirty="0"/>
              <a:t>Structure your code as you like</a:t>
            </a:r>
          </a:p>
          <a:p>
            <a:pPr lvl="1"/>
            <a:r>
              <a:rPr lang="en-US" sz="1400" dirty="0"/>
              <a:t>Supports Gradle and Maven</a:t>
            </a:r>
          </a:p>
          <a:p>
            <a:pPr lvl="1"/>
            <a:r>
              <a:rPr lang="en-US" sz="1400" dirty="0"/>
              <a:t>Common non-­functional requirements for a "real" application</a:t>
            </a:r>
          </a:p>
          <a:p>
            <a:pPr lvl="2"/>
            <a:r>
              <a:rPr lang="en-US" sz="1400" dirty="0"/>
              <a:t>embedded servers</a:t>
            </a:r>
          </a:p>
          <a:p>
            <a:pPr lvl="2"/>
            <a:r>
              <a:rPr lang="en-US" sz="1400" dirty="0"/>
              <a:t>security, metrics, health checks</a:t>
            </a:r>
          </a:p>
          <a:p>
            <a:pPr lvl="2"/>
            <a:r>
              <a:rPr lang="en-US" sz="1400" dirty="0"/>
              <a:t>externalized configuration</a:t>
            </a:r>
          </a:p>
          <a:p>
            <a:endParaRPr lang="en-GB" sz="1800" dirty="0"/>
          </a:p>
        </p:txBody>
      </p:sp>
    </p:spTree>
    <p:extLst>
      <p:ext uri="{BB962C8B-B14F-4D97-AF65-F5344CB8AC3E}">
        <p14:creationId xmlns:p14="http://schemas.microsoft.com/office/powerpoint/2010/main" val="1521296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Spring Cloud</a:t>
            </a:r>
            <a:endParaRPr lang="en-US" dirty="0"/>
          </a:p>
        </p:txBody>
      </p:sp>
      <p:sp>
        <p:nvSpPr>
          <p:cNvPr id="4" name="Content Placeholder 3"/>
          <p:cNvSpPr>
            <a:spLocks noGrp="1"/>
          </p:cNvSpPr>
          <p:nvPr>
            <p:ph idx="1"/>
          </p:nvPr>
        </p:nvSpPr>
        <p:spPr/>
        <p:txBody>
          <a:bodyPr/>
          <a:lstStyle/>
          <a:p>
            <a:r>
              <a:rPr lang="en-US" dirty="0"/>
              <a:t>Spring Cloud–an open-source library–makes it easy to develop JVM applications for the cloud. With it, applications can connect to services and discover information about the cloud environment easily in multiple clouds such as Cloud Foundry, AWS and Heroku.</a:t>
            </a:r>
          </a:p>
          <a:p>
            <a:r>
              <a:rPr lang="en-US" dirty="0"/>
              <a:t>Key Features:</a:t>
            </a:r>
          </a:p>
          <a:p>
            <a:pPr lvl="1"/>
            <a:r>
              <a:rPr lang="en-US" sz="1400" dirty="0"/>
              <a:t>Distributed/versioned configuration</a:t>
            </a:r>
          </a:p>
          <a:p>
            <a:pPr lvl="1"/>
            <a:r>
              <a:rPr lang="en-US" sz="1400" dirty="0"/>
              <a:t>Service registration and discovery</a:t>
            </a:r>
          </a:p>
          <a:p>
            <a:pPr lvl="1"/>
            <a:r>
              <a:rPr lang="en-US" sz="1400" dirty="0"/>
              <a:t>Routing</a:t>
            </a:r>
          </a:p>
          <a:p>
            <a:pPr lvl="1"/>
            <a:r>
              <a:rPr lang="en-US" sz="1400" dirty="0"/>
              <a:t>Service-to-service calls</a:t>
            </a:r>
          </a:p>
          <a:p>
            <a:pPr lvl="1"/>
            <a:r>
              <a:rPr lang="en-US" sz="1400" dirty="0"/>
              <a:t>Load balancing</a:t>
            </a:r>
          </a:p>
          <a:p>
            <a:pPr lvl="1"/>
            <a:r>
              <a:rPr lang="en-US" sz="1400" dirty="0"/>
              <a:t>Circuit Breakers</a:t>
            </a:r>
          </a:p>
          <a:p>
            <a:pPr lvl="1"/>
            <a:r>
              <a:rPr lang="en-US" sz="1400" dirty="0"/>
              <a:t>Global locks</a:t>
            </a:r>
          </a:p>
          <a:p>
            <a:pPr lvl="1"/>
            <a:r>
              <a:rPr lang="en-US" sz="1400" dirty="0"/>
              <a:t>Leadership election and cluster state</a:t>
            </a:r>
          </a:p>
          <a:p>
            <a:pPr lvl="1"/>
            <a:r>
              <a:rPr lang="en-US" sz="1400" dirty="0"/>
              <a:t>Distributed messaging</a:t>
            </a:r>
          </a:p>
          <a:p>
            <a:endParaRPr lang="en-GB" sz="1800" dirty="0"/>
          </a:p>
        </p:txBody>
      </p:sp>
    </p:spTree>
    <p:extLst>
      <p:ext uri="{BB962C8B-B14F-4D97-AF65-F5344CB8AC3E}">
        <p14:creationId xmlns:p14="http://schemas.microsoft.com/office/powerpoint/2010/main" val="385139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Questions?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732673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4" name="Content Placeholder 3"/>
          <p:cNvSpPr>
            <a:spLocks noGrp="1"/>
          </p:cNvSpPr>
          <p:nvPr>
            <p:ph idx="1"/>
          </p:nvPr>
        </p:nvSpPr>
        <p:spPr/>
        <p:txBody>
          <a:bodyPr/>
          <a:lstStyle/>
          <a:p>
            <a:r>
              <a:rPr lang="en-GB" sz="2400" dirty="0"/>
              <a:t>What does it mean to be Cloud Native?</a:t>
            </a:r>
          </a:p>
          <a:p>
            <a:r>
              <a:rPr lang="en-GB" sz="2400" dirty="0"/>
              <a:t>Twelve Factor Apps</a:t>
            </a:r>
          </a:p>
          <a:p>
            <a:r>
              <a:rPr lang="en-GB" sz="2400" dirty="0"/>
              <a:t>What are Microservices?</a:t>
            </a:r>
          </a:p>
          <a:p>
            <a:r>
              <a:rPr lang="en-GB" sz="2400" dirty="0"/>
              <a:t>Developing and Deploying Microservices</a:t>
            </a:r>
          </a:p>
          <a:p>
            <a:endParaRPr lang="en-US" dirty="0"/>
          </a:p>
        </p:txBody>
      </p:sp>
    </p:spTree>
    <p:extLst>
      <p:ext uri="{BB962C8B-B14F-4D97-AF65-F5344CB8AC3E}">
        <p14:creationId xmlns:p14="http://schemas.microsoft.com/office/powerpoint/2010/main" val="433605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Twelve Factor Apps (12factor.net)</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50010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Codebase</a:t>
            </a:r>
          </a:p>
          <a:p>
            <a:pPr marL="0" indent="0" algn="ctr">
              <a:buNone/>
            </a:pPr>
            <a:r>
              <a:rPr lang="en-GB" sz="2000" dirty="0"/>
              <a:t>One codebase tracked in revision control, many deploys</a:t>
            </a:r>
          </a:p>
          <a:p>
            <a:endParaRPr lang="en-US" dirty="0"/>
          </a:p>
        </p:txBody>
      </p:sp>
    </p:spTree>
    <p:extLst>
      <p:ext uri="{BB962C8B-B14F-4D97-AF65-F5344CB8AC3E}">
        <p14:creationId xmlns:p14="http://schemas.microsoft.com/office/powerpoint/2010/main" val="359559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a:xfrm>
            <a:off x="178676" y="640079"/>
            <a:ext cx="8734096" cy="3992643"/>
          </a:xfrm>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Dependencies</a:t>
            </a:r>
          </a:p>
          <a:p>
            <a:pPr marL="0" indent="0" algn="ctr">
              <a:buNone/>
            </a:pPr>
            <a:r>
              <a:rPr lang="en-GB" sz="2000" dirty="0"/>
              <a:t>Explicitly declare and isolate dependencies</a:t>
            </a:r>
          </a:p>
          <a:p>
            <a:pPr marL="0" indent="0" algn="ctr">
              <a:buNone/>
            </a:pPr>
            <a:r>
              <a:rPr lang="en-GB" sz="2000" dirty="0"/>
              <a:t>Typically platform dependent e.g. </a:t>
            </a:r>
            <a:r>
              <a:rPr lang="en-GB" sz="2000" dirty="0" err="1"/>
              <a:t>npm</a:t>
            </a:r>
            <a:r>
              <a:rPr lang="en-GB" sz="2000" dirty="0"/>
              <a:t>, bundler or Liberty feature manager</a:t>
            </a:r>
          </a:p>
          <a:p>
            <a:pPr marL="0" indent="0" algn="ctr">
              <a:buNone/>
            </a:pPr>
            <a:r>
              <a:rPr lang="en-GB" sz="2000" dirty="0"/>
              <a:t>Never rely on system-wide dependencies</a:t>
            </a:r>
          </a:p>
          <a:p>
            <a:endParaRPr lang="en-US" dirty="0"/>
          </a:p>
        </p:txBody>
      </p:sp>
    </p:spTree>
    <p:extLst>
      <p:ext uri="{BB962C8B-B14F-4D97-AF65-F5344CB8AC3E}">
        <p14:creationId xmlns:p14="http://schemas.microsoft.com/office/powerpoint/2010/main" val="3508798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Config</a:t>
            </a:r>
          </a:p>
          <a:p>
            <a:pPr marL="0" indent="0" algn="ctr">
              <a:buNone/>
            </a:pPr>
            <a:r>
              <a:rPr lang="en-US" sz="2000" dirty="0"/>
              <a:t>Store config in the environment</a:t>
            </a:r>
          </a:p>
          <a:p>
            <a:pPr marL="0" indent="0" algn="ctr">
              <a:buNone/>
            </a:pPr>
            <a:r>
              <a:rPr lang="en-US" sz="2000" dirty="0"/>
              <a:t>Separate config from source</a:t>
            </a:r>
          </a:p>
          <a:p>
            <a:pPr marL="0" indent="0" algn="ctr">
              <a:buNone/>
            </a:pPr>
            <a:r>
              <a:rPr lang="en-US" sz="2000" dirty="0"/>
              <a:t>Avoid “config groups”</a:t>
            </a:r>
            <a:endParaRPr lang="en-US" dirty="0"/>
          </a:p>
        </p:txBody>
      </p:sp>
    </p:spTree>
    <p:extLst>
      <p:ext uri="{BB962C8B-B14F-4D97-AF65-F5344CB8AC3E}">
        <p14:creationId xmlns:p14="http://schemas.microsoft.com/office/powerpoint/2010/main" val="3572845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Backing Services</a:t>
            </a:r>
          </a:p>
          <a:p>
            <a:pPr marL="0" indent="0" algn="ctr">
              <a:buNone/>
            </a:pPr>
            <a:r>
              <a:rPr lang="en-US" sz="2000" dirty="0"/>
              <a:t>Treat backing services as attached resources</a:t>
            </a:r>
          </a:p>
          <a:p>
            <a:pPr marL="0" indent="0" algn="ctr">
              <a:buNone/>
            </a:pPr>
            <a:r>
              <a:rPr lang="en-US" sz="2000" dirty="0"/>
              <a:t>Local and remote resources should be treated identically</a:t>
            </a:r>
            <a:endParaRPr lang="en-US" sz="1050" dirty="0"/>
          </a:p>
        </p:txBody>
      </p:sp>
    </p:spTree>
    <p:extLst>
      <p:ext uri="{BB962C8B-B14F-4D97-AF65-F5344CB8AC3E}">
        <p14:creationId xmlns:p14="http://schemas.microsoft.com/office/powerpoint/2010/main" val="205981902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16265</TotalTime>
  <Words>1206</Words>
  <Application>Microsoft Office PowerPoint</Application>
  <PresentationFormat>On-screen Show (16:9)</PresentationFormat>
  <Paragraphs>300</Paragraphs>
  <Slides>43</Slides>
  <Notes>37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SimSun</vt:lpstr>
      <vt:lpstr>.AppleSystemUIFont</vt:lpstr>
      <vt:lpstr>Arial</vt:lpstr>
      <vt:lpstr>Arial Rounded MT Bold</vt:lpstr>
      <vt:lpstr>ArialMT</vt:lpstr>
      <vt:lpstr>Calibri</vt:lpstr>
      <vt:lpstr>Helvetica Neue</vt:lpstr>
      <vt:lpstr>Helvetica Neue Thin</vt:lpstr>
      <vt:lpstr>Lato</vt:lpstr>
      <vt:lpstr>Lato Light</vt:lpstr>
      <vt:lpstr>Times New Roman</vt:lpstr>
      <vt:lpstr>Wingdings</vt:lpstr>
      <vt:lpstr>Office Theme</vt:lpstr>
      <vt:lpstr>1_Office Theme</vt:lpstr>
      <vt:lpstr>Introducing  Microservices and Cloud Native Application Architecture</vt:lpstr>
      <vt:lpstr>AGENDA</vt:lpstr>
      <vt:lpstr>PowerPoint Presentation</vt:lpstr>
      <vt:lpstr>What does it mean to be Cloud Native?</vt:lpstr>
      <vt:lpstr>PowerPoint Presentation</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PowerPoint Presentation</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Monolithic versus Microservices</vt:lpstr>
      <vt:lpstr>Microservice Challenges</vt:lpstr>
      <vt:lpstr>PowerPoint Presentation</vt:lpstr>
      <vt:lpstr>Reducing Operational Complexity</vt:lpstr>
      <vt:lpstr>Service Discovery</vt:lpstr>
      <vt:lpstr>Communication Protocols</vt:lpstr>
      <vt:lpstr>Design for Failure</vt:lpstr>
      <vt:lpstr>Pivotal Cloud Foundry</vt:lpstr>
      <vt:lpstr>Spring Boot</vt:lpstr>
      <vt:lpstr>Spring Cloud</vt:lpstr>
      <vt:lpstr>PowerPoint Presentation</vt:lpstr>
      <vt:lpstr>Summary</vt:lpstr>
    </vt:vector>
  </TitlesOfParts>
  <Company>ProKarma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Microservices and Cloud Native Architecture</dc:title>
  <dc:creator>Muhammad Asif Tasleem</dc:creator>
  <cp:keywords>Micorservices, 12 Factors, Cloud Foundry, Spring Boot, Spring Cloud</cp:keywords>
  <cp:lastModifiedBy>Muhammad Tasleem</cp:lastModifiedBy>
  <cp:revision>385</cp:revision>
  <cp:lastPrinted>2016-03-22T21:06:04Z</cp:lastPrinted>
  <dcterms:created xsi:type="dcterms:W3CDTF">2016-01-13T17:52:17Z</dcterms:created>
  <dcterms:modified xsi:type="dcterms:W3CDTF">2017-01-19T21:57:23Z</dcterms:modified>
</cp:coreProperties>
</file>